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embedTrueTypeFonts="1">
  <p:sldMasterIdLst>
    <p:sldMasterId id="2147483684" r:id="rId1"/>
    <p:sldMasterId id="2147483696" r:id="rId2"/>
  </p:sldMasterIdLst>
  <p:sldIdLst>
    <p:sldId id="256" r:id="rId3"/>
    <p:sldId id="376" r:id="rId4"/>
    <p:sldId id="377" r:id="rId5"/>
    <p:sldId id="378" r:id="rId6"/>
    <p:sldId id="379" r:id="rId7"/>
    <p:sldId id="301" r:id="rId8"/>
    <p:sldId id="302" r:id="rId9"/>
    <p:sldId id="410" r:id="rId10"/>
    <p:sldId id="411" r:id="rId11"/>
    <p:sldId id="261" r:id="rId12"/>
    <p:sldId id="380" r:id="rId13"/>
    <p:sldId id="381" r:id="rId14"/>
    <p:sldId id="382" r:id="rId15"/>
    <p:sldId id="408" r:id="rId16"/>
    <p:sldId id="409" r:id="rId17"/>
    <p:sldId id="385" r:id="rId18"/>
    <p:sldId id="386" r:id="rId19"/>
    <p:sldId id="387" r:id="rId20"/>
    <p:sldId id="388" r:id="rId21"/>
    <p:sldId id="406" r:id="rId22"/>
    <p:sldId id="407" r:id="rId23"/>
    <p:sldId id="391" r:id="rId24"/>
    <p:sldId id="392" r:id="rId25"/>
    <p:sldId id="393" r:id="rId26"/>
    <p:sldId id="394" r:id="rId27"/>
    <p:sldId id="404" r:id="rId28"/>
    <p:sldId id="405" r:id="rId29"/>
    <p:sldId id="397" r:id="rId30"/>
    <p:sldId id="398" r:id="rId31"/>
    <p:sldId id="399" r:id="rId32"/>
    <p:sldId id="400" r:id="rId33"/>
    <p:sldId id="401" r:id="rId34"/>
    <p:sldId id="402" r:id="rId35"/>
    <p:sldId id="403" r:id="rId36"/>
    <p:sldId id="274" r:id="rId37"/>
    <p:sldId id="331" r:id="rId38"/>
    <p:sldId id="343" r:id="rId39"/>
  </p:sldIdLst>
  <p:sldSz cx="12239625" cy="7019925"/>
  <p:notesSz cx="6858000" cy="9144000"/>
  <p:embeddedFontLst>
    <p:embeddedFont>
      <p:font typeface="AR JULIAN" panose="02000000000000000000" pitchFamily="2" charset="0"/>
      <p:regular r:id="rId40"/>
    </p:embeddedFont>
    <p:embeddedFont>
      <p:font typeface="Arrus Blk OSF BT" panose="02090805060506020404" pitchFamily="18" charset="0"/>
      <p:regular r:id="rId41"/>
      <p:italic r:id="rId42"/>
    </p:embeddedFont>
    <p:embeddedFont>
      <p:font typeface="Franklin Gothic Demi" panose="020B0703020102020204" pitchFamily="34" charset="0"/>
      <p:regular r:id="rId43"/>
      <p:italic r:id="rId44"/>
    </p:embeddedFont>
    <p:embeddedFont>
      <p:font typeface="Franklin Gothic Medium" panose="020B060302010202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3856" userDrawn="1">
          <p15:clr>
            <a:srgbClr val="A4A3A4"/>
          </p15:clr>
        </p15:guide>
        <p15:guide id="3" orient="horz" pos="510" userDrawn="1">
          <p15:clr>
            <a:srgbClr val="A4A3A4"/>
          </p15:clr>
        </p15:guide>
        <p15:guide id="4" orient="horz" pos="918" userDrawn="1">
          <p15:clr>
            <a:srgbClr val="A4A3A4"/>
          </p15:clr>
        </p15:guide>
        <p15:guide id="5" pos="3855" userDrawn="1">
          <p15:clr>
            <a:srgbClr val="A4A3A4"/>
          </p15:clr>
        </p15:guide>
        <p15:guide id="6" pos="2335" userDrawn="1">
          <p15:clr>
            <a:srgbClr val="A4A3A4"/>
          </p15:clr>
        </p15:guide>
        <p15:guide id="7" pos="55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3B3"/>
    <a:srgbClr val="F8CD14"/>
    <a:srgbClr val="0062AC"/>
    <a:srgbClr val="A2CFD8"/>
    <a:srgbClr val="3D4849"/>
    <a:srgbClr val="FB5FF4"/>
    <a:srgbClr val="FF33CC"/>
    <a:srgbClr val="E63541"/>
    <a:srgbClr val="EB8F15"/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07" y="67"/>
      </p:cViewPr>
      <p:guideLst>
        <p:guide orient="horz" pos="2166"/>
        <p:guide pos="3856"/>
        <p:guide orient="horz" pos="510"/>
        <p:guide orient="horz" pos="918"/>
        <p:guide pos="3855"/>
        <p:guide pos="2335"/>
        <p:guide pos="55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6" name="Immagine 5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9DFDD246-C783-0024-70F0-15989F980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84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29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C651D6E-173F-5179-6497-AAC83B23DE8D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48863"/>
            <a:ext cx="9179719" cy="2443974"/>
          </a:xfrm>
        </p:spPr>
        <p:txBody>
          <a:bodyPr anchor="ctr" anchorCtr="0">
            <a:noAutofit/>
          </a:bodyPr>
          <a:lstStyle>
            <a:lvl1pPr algn="ctr">
              <a:defRPr sz="480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687086"/>
            <a:ext cx="9179719" cy="16948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rgbClr val="0070C0"/>
                </a:solidFill>
              </a:defRPr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</p:spTree>
    <p:extLst>
      <p:ext uri="{BB962C8B-B14F-4D97-AF65-F5344CB8AC3E}">
        <p14:creationId xmlns:p14="http://schemas.microsoft.com/office/powerpoint/2010/main" val="37048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058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8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03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6192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870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16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1C243F2-5A17-3B73-1722-AF6D41781305}"/>
              </a:ext>
            </a:extLst>
          </p:cNvPr>
          <p:cNvSpPr/>
          <p:nvPr userDrawn="1"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774" y="1648367"/>
            <a:ext cx="10952922" cy="4661279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5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11" userDrawn="1">
          <p15:clr>
            <a:srgbClr val="FBAE40"/>
          </p15:clr>
        </p15:guide>
        <p15:guide id="2" pos="385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7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7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73746"/>
            <a:ext cx="2639169" cy="594906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73746"/>
            <a:ext cx="7764512" cy="594906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50107"/>
            <a:ext cx="10556677" cy="2920093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697826"/>
            <a:ext cx="10556677" cy="1535608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4104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68730"/>
            <a:ext cx="5201841" cy="445407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449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73747"/>
            <a:ext cx="10556677" cy="13568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20857"/>
            <a:ext cx="51779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564223"/>
            <a:ext cx="51779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20857"/>
            <a:ext cx="5203435" cy="843365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564223"/>
            <a:ext cx="5203435" cy="37715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2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2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4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10740"/>
            <a:ext cx="6196310" cy="4988697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5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67995"/>
            <a:ext cx="3947597" cy="1637983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10740"/>
            <a:ext cx="6196310" cy="4988697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05977"/>
            <a:ext cx="3947597" cy="3901584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1474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FAFC06C1-4020-4C88-8D23-E55004F4F39F}" type="datetimeFigureOut">
              <a:rPr lang="it-IT" smtClean="0"/>
              <a:t>30/05/2024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54376" y="6506431"/>
            <a:ext cx="4130873" cy="37374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4235" y="6506431"/>
            <a:ext cx="2753916" cy="373746"/>
          </a:xfrm>
          <a:prstGeom prst="rect">
            <a:avLst/>
          </a:prstGeom>
        </p:spPr>
        <p:txBody>
          <a:bodyPr/>
          <a:lstStyle/>
          <a:p>
            <a:fld id="{120EFC46-1939-445A-96F9-0D06015AE3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F0D3DFC3-EC49-0386-38DB-AB09287F4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>
            <a:off x="-1" y="1224366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22" name="Immagine 21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8C85281F-FEFA-E581-2FA1-EF4884764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406">
            <a:off x="-214043" y="1158460"/>
            <a:ext cx="7880793" cy="643252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84744CA-B30D-A9FE-B4F0-303A1BF177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5400000" flipV="1">
            <a:off x="10824321" y="-28264"/>
            <a:ext cx="1366031" cy="1440505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6CA3F57-E10F-E958-3C13-3EA3BEBD5C3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57473"/>
          <a:stretch>
            <a:fillRect/>
          </a:stretch>
        </p:blipFill>
        <p:spPr>
          <a:xfrm rot="16200000">
            <a:off x="8145627" y="4949667"/>
            <a:ext cx="1235437" cy="290508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4" name="Immagine 23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40C385DC-FEE6-5901-9F51-D9B083B588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386" flipH="1">
            <a:off x="7157209" y="4062918"/>
            <a:ext cx="3364451" cy="2954187"/>
          </a:xfrm>
          <a:prstGeom prst="rect">
            <a:avLst/>
          </a:prstGeom>
        </p:spPr>
      </p:pic>
      <p:pic>
        <p:nvPicPr>
          <p:cNvPr id="25" name="Immagine 24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333A248B-FD12-790C-D2E6-E9A456EC4A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563" y="-366670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ln>
            <a:solidFill>
              <a:schemeClr val="accent2">
                <a:lumMod val="50000"/>
              </a:schemeClr>
            </a:solidFill>
          </a:ln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37DFC4A-3D8F-E419-1E20-6F18643B8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48399"/>
          <a:stretch/>
        </p:blipFill>
        <p:spPr>
          <a:xfrm flipH="1">
            <a:off x="8997893" y="1375004"/>
            <a:ext cx="3208149" cy="5795559"/>
          </a:xfrm>
          <a:custGeom>
            <a:avLst/>
            <a:gdLst>
              <a:gd name="connsiteX0" fmla="*/ 0 w 3229516"/>
              <a:gd name="connsiteY0" fmla="*/ 0 h 5535648"/>
              <a:gd name="connsiteX1" fmla="*/ 3229516 w 3229516"/>
              <a:gd name="connsiteY1" fmla="*/ 0 h 5535648"/>
              <a:gd name="connsiteX2" fmla="*/ 3229516 w 3229516"/>
              <a:gd name="connsiteY2" fmla="*/ 5535648 h 5535648"/>
              <a:gd name="connsiteX3" fmla="*/ 0 w 3229516"/>
              <a:gd name="connsiteY3" fmla="*/ 5535648 h 553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9516" h="5535648">
                <a:moveTo>
                  <a:pt x="0" y="0"/>
                </a:moveTo>
                <a:lnTo>
                  <a:pt x="3229516" y="0"/>
                </a:lnTo>
                <a:lnTo>
                  <a:pt x="3229516" y="5535648"/>
                </a:lnTo>
                <a:lnTo>
                  <a:pt x="0" y="5535648"/>
                </a:lnTo>
                <a:close/>
              </a:path>
            </a:pathLst>
          </a:custGeom>
        </p:spPr>
      </p:pic>
      <p:pic>
        <p:nvPicPr>
          <p:cNvPr id="4" name="Immagine 3" descr="Immagine che contiene notte, luce, arte, Policromia&#10;&#10;Descrizione generata automaticamente">
            <a:extLst>
              <a:ext uri="{FF2B5EF4-FFF2-40B4-BE49-F238E27FC236}">
                <a16:creationId xmlns:a16="http://schemas.microsoft.com/office/drawing/2014/main" id="{B3DEDD34-99F1-2163-5492-93EC094897E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094" flipH="1">
            <a:off x="4320543" y="1127069"/>
            <a:ext cx="7880793" cy="639394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B26012-ACA1-FAE6-20B1-E69827F01C3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41660" b="38479"/>
          <a:stretch>
            <a:fillRect/>
          </a:stretch>
        </p:blipFill>
        <p:spPr>
          <a:xfrm rot="16200000" flipH="1" flipV="1">
            <a:off x="5628" y="-51355"/>
            <a:ext cx="1470425" cy="1550590"/>
          </a:xfrm>
          <a:custGeom>
            <a:avLst/>
            <a:gdLst>
              <a:gd name="connsiteX0" fmla="*/ 0 w 1421492"/>
              <a:gd name="connsiteY0" fmla="*/ 0 h 1498990"/>
              <a:gd name="connsiteX1" fmla="*/ 0 w 1421492"/>
              <a:gd name="connsiteY1" fmla="*/ 1498990 h 1498990"/>
              <a:gd name="connsiteX2" fmla="*/ 1421492 w 1421492"/>
              <a:gd name="connsiteY2" fmla="*/ 1498990 h 1498990"/>
              <a:gd name="connsiteX3" fmla="*/ 1421492 w 1421492"/>
              <a:gd name="connsiteY3" fmla="*/ 0 h 149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1492" h="1498990">
                <a:moveTo>
                  <a:pt x="0" y="0"/>
                </a:moveTo>
                <a:lnTo>
                  <a:pt x="0" y="1498990"/>
                </a:lnTo>
                <a:lnTo>
                  <a:pt x="1421492" y="1498990"/>
                </a:lnTo>
                <a:lnTo>
                  <a:pt x="1421492" y="0"/>
                </a:lnTo>
                <a:close/>
              </a:path>
            </a:pathLst>
          </a:cu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EBEEF7-DEFE-1EA3-120F-33F69808DEAA}"/>
              </a:ext>
            </a:extLst>
          </p:cNvPr>
          <p:cNvSpPr/>
          <p:nvPr userDrawn="1"/>
        </p:nvSpPr>
        <p:spPr>
          <a:xfrm>
            <a:off x="294468" y="304802"/>
            <a:ext cx="11613368" cy="6420464"/>
          </a:xfrm>
          <a:custGeom>
            <a:avLst/>
            <a:gdLst>
              <a:gd name="connsiteX0" fmla="*/ 0 w 11592000"/>
              <a:gd name="connsiteY0" fmla="*/ 0 h 6420464"/>
              <a:gd name="connsiteX1" fmla="*/ 11592000 w 11592000"/>
              <a:gd name="connsiteY1" fmla="*/ 0 h 6420464"/>
              <a:gd name="connsiteX2" fmla="*/ 11592000 w 11592000"/>
              <a:gd name="connsiteY2" fmla="*/ 6420464 h 6420464"/>
              <a:gd name="connsiteX3" fmla="*/ 0 w 11592000"/>
              <a:gd name="connsiteY3" fmla="*/ 6420464 h 6420464"/>
              <a:gd name="connsiteX4" fmla="*/ 0 w 11592000"/>
              <a:gd name="connsiteY4" fmla="*/ 0 h 6420464"/>
              <a:gd name="connsiteX0" fmla="*/ 21368 w 11613368"/>
              <a:gd name="connsiteY0" fmla="*/ 0 h 6420464"/>
              <a:gd name="connsiteX1" fmla="*/ 11613368 w 11613368"/>
              <a:gd name="connsiteY1" fmla="*/ 0 h 6420464"/>
              <a:gd name="connsiteX2" fmla="*/ 11613368 w 11613368"/>
              <a:gd name="connsiteY2" fmla="*/ 6420464 h 6420464"/>
              <a:gd name="connsiteX3" fmla="*/ 21368 w 11613368"/>
              <a:gd name="connsiteY3" fmla="*/ 6420464 h 6420464"/>
              <a:gd name="connsiteX4" fmla="*/ 0 w 11613368"/>
              <a:gd name="connsiteY4" fmla="*/ 904066 h 6420464"/>
              <a:gd name="connsiteX5" fmla="*/ 21368 w 11613368"/>
              <a:gd name="connsiteY5" fmla="*/ 0 h 6420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368" h="6420464">
                <a:moveTo>
                  <a:pt x="21368" y="0"/>
                </a:moveTo>
                <a:lnTo>
                  <a:pt x="11613368" y="0"/>
                </a:lnTo>
                <a:lnTo>
                  <a:pt x="11613368" y="6420464"/>
                </a:lnTo>
                <a:lnTo>
                  <a:pt x="21368" y="6420464"/>
                </a:lnTo>
                <a:cubicBezTo>
                  <a:pt x="14245" y="4581665"/>
                  <a:pt x="7123" y="2742865"/>
                  <a:pt x="0" y="904066"/>
                </a:cubicBezTo>
                <a:lnTo>
                  <a:pt x="21368" y="0"/>
                </a:lnTo>
                <a:close/>
              </a:path>
            </a:pathLst>
          </a:custGeom>
          <a:noFill/>
          <a:ln w="76200">
            <a:gradFill>
              <a:gsLst>
                <a:gs pos="0">
                  <a:srgbClr val="FF0000"/>
                </a:gs>
                <a:gs pos="49000">
                  <a:srgbClr val="FFFF00"/>
                </a:gs>
                <a:gs pos="73735">
                  <a:srgbClr val="83BA5D"/>
                </a:gs>
                <a:gs pos="24843">
                  <a:srgbClr val="FF8100"/>
                </a:gs>
                <a:gs pos="100000">
                  <a:srgbClr val="0070C0"/>
                </a:gs>
              </a:gsLst>
              <a:lin ang="48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1914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E3AEB0C-219B-19D7-09AE-2AF01A7DF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</a:blip>
          <a:srcRect l="57473"/>
          <a:stretch>
            <a:fillRect/>
          </a:stretch>
        </p:blipFill>
        <p:spPr>
          <a:xfrm rot="5400000" flipH="1">
            <a:off x="2628226" y="4805985"/>
            <a:ext cx="1450503" cy="2977371"/>
          </a:xfrm>
          <a:custGeom>
            <a:avLst/>
            <a:gdLst>
              <a:gd name="connsiteX0" fmla="*/ 1235437 w 1235437"/>
              <a:gd name="connsiteY0" fmla="*/ 0 h 2905081"/>
              <a:gd name="connsiteX1" fmla="*/ 1235437 w 1235437"/>
              <a:gd name="connsiteY1" fmla="*/ 2905081 h 2905081"/>
              <a:gd name="connsiteX2" fmla="*/ 0 w 1235437"/>
              <a:gd name="connsiteY2" fmla="*/ 2905081 h 2905081"/>
              <a:gd name="connsiteX3" fmla="*/ 1 w 1235437"/>
              <a:gd name="connsiteY3" fmla="*/ 0 h 2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437" h="2905081">
                <a:moveTo>
                  <a:pt x="1235437" y="0"/>
                </a:moveTo>
                <a:lnTo>
                  <a:pt x="1235437" y="2905081"/>
                </a:lnTo>
                <a:lnTo>
                  <a:pt x="0" y="2905081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22" name="Immagine 21" descr="Immagine che contiene oscurità, notte, linea, Neon&#10;&#10;Descrizione generata automaticamente">
            <a:extLst>
              <a:ext uri="{FF2B5EF4-FFF2-40B4-BE49-F238E27FC236}">
                <a16:creationId xmlns:a16="http://schemas.microsoft.com/office/drawing/2014/main" id="{1DE71580-B6C7-811F-6B7D-7707EFB5913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45" y="-262761"/>
            <a:ext cx="2584709" cy="2837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017" y="373747"/>
            <a:ext cx="11151705" cy="1356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68729"/>
            <a:ext cx="10952922" cy="4661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5" name="Immagine 4" descr="Immagine che contiene Neon, oscurità, schermata, notte&#10;&#10;Descrizione generata automaticamente">
            <a:extLst>
              <a:ext uri="{FF2B5EF4-FFF2-40B4-BE49-F238E27FC236}">
                <a16:creationId xmlns:a16="http://schemas.microsoft.com/office/drawing/2014/main" id="{FC4083A2-3D56-7984-D7DB-5682701892A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14">
            <a:off x="1685269" y="4092325"/>
            <a:ext cx="3364451" cy="29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18" presetClass="entr" presetSubtype="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8" presetClass="entr" presetSubtype="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Righ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rgbClr val="00B050"/>
          </a:solidFill>
          <a:latin typeface="Arrus Blk OSF BT" panose="02090805060506020404" pitchFamily="18" charset="0"/>
          <a:ea typeface="+mj-ea"/>
          <a:cs typeface="+mj-cs"/>
        </a:defRPr>
      </a:lvl1pPr>
    </p:titleStyle>
    <p:bodyStyle>
      <a:lvl1pPr marL="447675" indent="-447675" algn="l" defTabSz="917966" rtl="0" eaLnBrk="1" latinLnBrk="0" hangingPunct="1">
        <a:lnSpc>
          <a:spcPts val="3273"/>
        </a:lnSpc>
        <a:spcBef>
          <a:spcPts val="800"/>
        </a:spcBef>
        <a:buClr>
          <a:schemeClr val="accent2">
            <a:lumMod val="75000"/>
          </a:schemeClr>
        </a:buClr>
        <a:buFont typeface="Wingdings" panose="05000000000000000000" pitchFamily="2" charset="2"/>
        <a:buChar char="µ"/>
        <a:defRPr sz="2811" b="0" kern="1200">
          <a:solidFill>
            <a:schemeClr val="tx1"/>
          </a:solidFill>
          <a:latin typeface="Franklin Gothic Demi" panose="020B0703020102020204" pitchFamily="34" charset="0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11" userDrawn="1">
          <p15:clr>
            <a:srgbClr val="F26B43"/>
          </p15:clr>
        </p15:guide>
        <p15:guide id="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5949" y="1574414"/>
            <a:ext cx="7833676" cy="2443974"/>
          </a:xfrm>
        </p:spPr>
        <p:txBody>
          <a:bodyPr/>
          <a:lstStyle/>
          <a:p>
            <a:pPr algn="l"/>
            <a:r>
              <a:rPr lang="it-IT" sz="7200" dirty="0">
                <a:solidFill>
                  <a:srgbClr val="E63541"/>
                </a:solidFill>
              </a:rPr>
              <a:t>R</a:t>
            </a:r>
            <a:r>
              <a:rPr lang="it-IT" dirty="0">
                <a:solidFill>
                  <a:srgbClr val="E63541"/>
                </a:solidFill>
              </a:rPr>
              <a:t>OSARIO</a:t>
            </a:r>
            <a:br>
              <a:rPr lang="it-IT" dirty="0">
                <a:solidFill>
                  <a:srgbClr val="E63541"/>
                </a:solidFill>
              </a:rPr>
            </a:br>
            <a:r>
              <a:rPr lang="it-IT" dirty="0">
                <a:solidFill>
                  <a:srgbClr val="E63541"/>
                </a:solidFill>
              </a:rPr>
              <a:t>  </a:t>
            </a:r>
            <a:r>
              <a:rPr lang="it-IT" b="1" dirty="0">
                <a:solidFill>
                  <a:srgbClr val="F8CD14"/>
                </a:solidFill>
              </a:rPr>
              <a:t>PER LE    </a:t>
            </a:r>
            <a:br>
              <a:rPr lang="it-IT" b="1" dirty="0">
                <a:solidFill>
                  <a:srgbClr val="F8CD14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    </a:t>
            </a:r>
            <a:r>
              <a:rPr lang="it-IT" sz="7200" b="1" dirty="0">
                <a:solidFill>
                  <a:srgbClr val="FF0000"/>
                </a:solidFill>
              </a:rPr>
              <a:t>F</a:t>
            </a:r>
            <a:r>
              <a:rPr lang="it-IT" b="1" dirty="0">
                <a:solidFill>
                  <a:srgbClr val="FF0000"/>
                </a:solidFill>
              </a:rPr>
              <a:t>AMIGLIE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408512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36" y="578734"/>
            <a:ext cx="7999332" cy="622717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FF00"/>
                </a:solidFill>
                <a:highlight>
                  <a:srgbClr val="008000"/>
                </a:highlight>
              </a:rPr>
              <a:t>S</a:t>
            </a:r>
            <a:r>
              <a:rPr lang="it-IT" sz="2800" dirty="0"/>
              <a:t>anta Famiglia di Nazareth,</a:t>
            </a:r>
            <a:br>
              <a:rPr lang="it-IT" sz="2800" dirty="0"/>
            </a:br>
            <a:r>
              <a:rPr lang="it-IT" sz="2800" dirty="0"/>
              <a:t>rendi anche le nostre famiglie</a:t>
            </a:r>
            <a:br>
              <a:rPr lang="it-IT" sz="2800" dirty="0"/>
            </a:br>
            <a:r>
              <a:rPr lang="it-IT" sz="2800" dirty="0"/>
              <a:t>luoghi di comunione e cenacoli di preghiera,</a:t>
            </a:r>
            <a:br>
              <a:rPr lang="it-IT" sz="2800" dirty="0"/>
            </a:br>
            <a:r>
              <a:rPr lang="it-IT" sz="2800" dirty="0"/>
              <a:t>autentiche scuole del Vangelo</a:t>
            </a:r>
            <a:br>
              <a:rPr lang="it-IT" sz="2800" dirty="0"/>
            </a:br>
            <a:r>
              <a:rPr lang="it-IT" sz="2800" dirty="0"/>
              <a:t>e piccole Chiese domestiche.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Santa Famiglia di Nazareth,</a:t>
            </a:r>
            <a:br>
              <a:rPr lang="it-IT" sz="2800" dirty="0"/>
            </a:br>
            <a:r>
              <a:rPr lang="it-IT" sz="2800" dirty="0"/>
              <a:t>mai più nelle famiglie si faccia esperienza</a:t>
            </a:r>
            <a:br>
              <a:rPr lang="it-IT" sz="2800" dirty="0"/>
            </a:br>
            <a:r>
              <a:rPr lang="it-IT" sz="2800" dirty="0"/>
              <a:t>di violenza, chiusura e divisione:</a:t>
            </a:r>
            <a:br>
              <a:rPr lang="it-IT" sz="2800" dirty="0"/>
            </a:br>
            <a:r>
              <a:rPr lang="it-IT" sz="2800" dirty="0"/>
              <a:t>chiunque è stato ferito o scandalizzato</a:t>
            </a:r>
            <a:br>
              <a:rPr lang="it-IT" sz="2800" dirty="0"/>
            </a:br>
            <a:r>
              <a:rPr lang="it-IT" sz="2800" dirty="0"/>
              <a:t>conosca presto consolazione e guarigione.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Rinasca in tutti la consapevolezza</a:t>
            </a:r>
            <a:br>
              <a:rPr lang="it-IT" sz="2800" dirty="0"/>
            </a:br>
            <a:r>
              <a:rPr lang="it-IT" sz="2800" dirty="0"/>
              <a:t>del carattere sacro e inviolabile della famiglia,</a:t>
            </a:r>
            <a:br>
              <a:rPr lang="it-IT" sz="2800" dirty="0"/>
            </a:br>
            <a:r>
              <a:rPr lang="it-IT" sz="2800" dirty="0"/>
              <a:t>la sua bellezza nel progetto di Dio.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Gesù, Maria e Giuseppe,</a:t>
            </a:r>
            <a:br>
              <a:rPr lang="it-IT" sz="2800" dirty="0"/>
            </a:br>
            <a:r>
              <a:rPr lang="it-IT" sz="2800" dirty="0"/>
              <a:t>ascoltate, esaudite la nostra supplica. Amen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25234" y="5781302"/>
            <a:ext cx="6652008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Preghiamo </a:t>
            </a:r>
            <a:b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insieme</a:t>
            </a:r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C56F4CF2-48D1-CA72-ED15-0AEE61F2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750" l="1681" r="95378">
                        <a14:foregroundMark x1="55672" y1="8000" x2="24370" y2="12875"/>
                        <a14:foregroundMark x1="24370" y1="12875" x2="16387" y2="40375"/>
                        <a14:foregroundMark x1="16387" y1="40375" x2="11555" y2="83875"/>
                        <a14:foregroundMark x1="11555" y1="83875" x2="20588" y2="96125"/>
                        <a14:foregroundMark x1="20588" y1="96125" x2="82563" y2="93500"/>
                        <a14:foregroundMark x1="82563" y1="93500" x2="89076" y2="24125"/>
                        <a14:foregroundMark x1="89076" y1="24125" x2="83220" y2="11350"/>
                        <a14:foregroundMark x1="79956" y1="8578" x2="65966" y2="5875"/>
                        <a14:foregroundMark x1="65966" y1="5875" x2="46639" y2="5625"/>
                        <a14:foregroundMark x1="27101" y1="81000" x2="50840" y2="85125"/>
                        <a14:foregroundMark x1="50840" y1="85125" x2="93908" y2="83000"/>
                        <a14:foregroundMark x1="93908" y1="83000" x2="67227" y2="93875"/>
                        <a14:foregroundMark x1="67227" y1="93875" x2="24790" y2="93500"/>
                        <a14:foregroundMark x1="24790" y1="93500" x2="30252" y2="75000"/>
                        <a14:foregroundMark x1="30252" y1="75000" x2="60504" y2="69375"/>
                        <a14:foregroundMark x1="60504" y1="69375" x2="63655" y2="48625"/>
                        <a14:foregroundMark x1="63655" y1="48625" x2="52941" y2="30625"/>
                        <a14:foregroundMark x1="52941" y1="30625" x2="55042" y2="54125"/>
                        <a14:foregroundMark x1="55042" y1="54125" x2="55252" y2="54625"/>
                        <a14:foregroundMark x1="91597" y1="96000" x2="48391" y2="96955"/>
                        <a14:foregroundMark x1="56303" y1="4000" x2="40756" y2="4000"/>
                        <a14:foregroundMark x1="40756" y1="4000" x2="10714" y2="15625"/>
                        <a14:foregroundMark x1="10714" y1="15625" x2="4412" y2="36875"/>
                        <a14:foregroundMark x1="4412" y1="36875" x2="4150" y2="42500"/>
                        <a14:foregroundMark x1="50840" y1="3000" x2="25000" y2="6625"/>
                        <a14:foregroundMark x1="25000" y1="6625" x2="22269" y2="9250"/>
                        <a14:foregroundMark x1="94748" y1="81000" x2="94748" y2="81000"/>
                        <a14:foregroundMark x1="94748" y1="64375" x2="95588" y2="95625"/>
                        <a14:foregroundMark x1="41387" y1="3000" x2="69748" y2="5250"/>
                        <a14:foregroundMark x1="14301" y1="97199" x2="30252" y2="96875"/>
                        <a14:foregroundMark x1="5672" y1="97375" x2="14173" y2="97202"/>
                        <a14:backgroundMark x1="1261" y1="80875" x2="1261" y2="77750"/>
                        <a14:backgroundMark x1="630" y1="46375" x2="630" y2="62375"/>
                        <a14:backgroundMark x1="840" y1="64875" x2="630" y2="97875"/>
                        <a14:backgroundMark x1="2311" y1="60500" x2="3782" y2="65250"/>
                        <a14:backgroundMark x1="28006" y1="99020" x2="31513" y2="98875"/>
                        <a14:backgroundMark x1="10294" y1="99750" x2="22836" y2="99233"/>
                        <a14:backgroundMark x1="31513" y1="98875" x2="66807" y2="99625"/>
                        <a14:backgroundMark x1="66807" y1="99625" x2="91387" y2="99375"/>
                        <a14:backgroundMark x1="91387" y1="99375" x2="93067" y2="99375"/>
                        <a14:backgroundMark x1="10714" y1="99750" x2="8403" y2="98875"/>
                        <a14:backgroundMark x1="10714" y1="98875" x2="12395" y2="99875"/>
                        <a14:backgroundMark x1="94748" y1="99125" x2="95588" y2="99125"/>
                        <a14:backgroundMark x1="96639" y1="98625" x2="98950" y2="99625"/>
                        <a14:backgroundMark x1="94748" y1="99000" x2="94748" y2="99000"/>
                        <a14:backgroundMark x1="94748" y1="99000" x2="94748" y2="99000"/>
                        <a14:backgroundMark x1="94748" y1="99000" x2="91176" y2="98500"/>
                        <a14:backgroundMark x1="97899" y1="99125" x2="94748" y2="98625"/>
                        <a14:backgroundMark x1="97059" y1="99000" x2="91387" y2="99125"/>
                        <a14:backgroundMark x1="83403" y1="10125" x2="81723" y2="8750"/>
                        <a14:backgroundMark x1="80882" y1="9000" x2="84244" y2="10375"/>
                        <a14:backgroundMark x1="80882" y1="9000" x2="80882" y2="9000"/>
                        <a14:backgroundMark x1="80882" y1="9000" x2="82353" y2="9625"/>
                        <a14:backgroundMark x1="84034" y1="9750" x2="80882" y2="8875"/>
                        <a14:backgroundMark x1="81092" y1="8875" x2="79622" y2="8125"/>
                        <a14:backgroundMark x1="3782" y1="42500" x2="3782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550000"/>
            <a:ext cx="3046305" cy="51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6" y="2418201"/>
            <a:ext cx="4723675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400" dirty="0">
                <a:solidFill>
                  <a:srgbClr val="C00000"/>
                </a:solidFill>
              </a:rPr>
              <a:t>La nascita </a:t>
            </a:r>
            <a:br>
              <a:rPr lang="it-IT" sz="4400" dirty="0">
                <a:solidFill>
                  <a:srgbClr val="C00000"/>
                </a:solidFill>
              </a:rPr>
            </a:br>
            <a:r>
              <a:rPr lang="it-IT" sz="4400" dirty="0">
                <a:solidFill>
                  <a:srgbClr val="C00000"/>
                </a:solidFill>
              </a:rPr>
              <a:t>dei Figli.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496296" y="80962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8580"/>
          <a:stretch/>
        </p:blipFill>
        <p:spPr>
          <a:xfrm>
            <a:off x="7147977" y="951140"/>
            <a:ext cx="4003534" cy="4974770"/>
          </a:xfrm>
          <a:prstGeom prst="flowChartConnector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9892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AA0F2372-263B-E543-471B-A208C575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346" y="1658758"/>
            <a:ext cx="7004927" cy="4661279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8CD14"/>
                </a:highlight>
              </a:rPr>
              <a:t>O</a:t>
            </a:r>
            <a:r>
              <a:rPr lang="it-IT" dirty="0"/>
              <a:t>ra, figli, vi comando: </a:t>
            </a:r>
            <a:br>
              <a:rPr lang="it-IT" dirty="0"/>
            </a:br>
            <a:r>
              <a:rPr lang="it-IT" dirty="0"/>
              <a:t>servite Dio nella verità </a:t>
            </a:r>
            <a:br>
              <a:rPr lang="it-IT" dirty="0"/>
            </a:br>
            <a:r>
              <a:rPr lang="it-IT" dirty="0"/>
              <a:t>e fate ciò che a lui piace. </a:t>
            </a:r>
          </a:p>
          <a:p>
            <a:pPr marL="0" indent="0">
              <a:buNone/>
            </a:pPr>
            <a:r>
              <a:rPr lang="it-IT" dirty="0"/>
              <a:t>Anche ai vostri figli insegnate l'obbligo </a:t>
            </a:r>
            <a:br>
              <a:rPr lang="it-IT" dirty="0"/>
            </a:br>
            <a:r>
              <a:rPr lang="it-IT" dirty="0"/>
              <a:t>di fare la giustizia e l'elemosina, </a:t>
            </a:r>
            <a:br>
              <a:rPr lang="it-IT" dirty="0"/>
            </a:br>
            <a:r>
              <a:rPr lang="it-IT" dirty="0"/>
              <a:t>di ricordarsi di Dio, </a:t>
            </a:r>
            <a:br>
              <a:rPr lang="it-IT" dirty="0"/>
            </a:br>
            <a:r>
              <a:rPr lang="it-IT" dirty="0"/>
              <a:t>di benedire il suo nome sempre, </a:t>
            </a:r>
            <a:br>
              <a:rPr lang="it-IT" dirty="0"/>
            </a:br>
            <a:r>
              <a:rPr lang="it-IT" dirty="0"/>
              <a:t>nella verità e con tutte le forze. </a:t>
            </a:r>
            <a:r>
              <a:rPr lang="it-IT" sz="24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923016-7149-25F7-707D-8B582DE2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1714" r="22152" b="-1714"/>
          <a:stretch/>
        </p:blipFill>
        <p:spPr>
          <a:xfrm>
            <a:off x="460371" y="891119"/>
            <a:ext cx="3373874" cy="5575529"/>
          </a:xfrm>
          <a:prstGeom prst="flowChartConnector">
            <a:avLst/>
          </a:prstGeom>
          <a:effectLst>
            <a:softEdge rad="889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F299EA-F36D-CBB1-927C-999A14FD3706}"/>
              </a:ext>
            </a:extLst>
          </p:cNvPr>
          <p:cNvSpPr txBox="1"/>
          <p:nvPr/>
        </p:nvSpPr>
        <p:spPr>
          <a:xfrm>
            <a:off x="4113346" y="780838"/>
            <a:ext cx="6528121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445375" algn="r"/>
              </a:tabLst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Dal libro di Tobia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(14,8)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9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170" y="809625"/>
            <a:ext cx="7836059" cy="5724209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sz="2600" dirty="0">
                <a:solidFill>
                  <a:prstClr val="black"/>
                </a:solidFill>
              </a:rPr>
              <a:t>hiediamo l’intercessione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Maria Vergine e di San Giuseppe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gli sposi siano aperti alla vita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accolgano i figli che Dio vorrà mandare loro.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perché siano guidati dallo Spirito Santo nella loro vocazione di genitori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sappiano educare i figli alla fede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all’amore del Signore e del prossimo. 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 tutti i bambini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crescano sani e santi,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rimanendo sotto la protezione di Dio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in ogni momento della vita 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specialmente, nell’infanzia e nell’adolescenza.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anche per tutte le coppie che desiderano un figlio e non riescono a diventare genitori. </a:t>
            </a:r>
            <a:r>
              <a:rPr lang="it-IT" sz="2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solidFill>
                <a:srgbClr val="00B05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B3CAF54-2C80-48D6-F910-49DC76C15625}"/>
              </a:ext>
            </a:extLst>
          </p:cNvPr>
          <p:cNvSpPr txBox="1">
            <a:spLocks/>
          </p:cNvSpPr>
          <p:nvPr/>
        </p:nvSpPr>
        <p:spPr>
          <a:xfrm>
            <a:off x="8365360" y="486091"/>
            <a:ext cx="393828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Rilessione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 descr="Immagine che contiene dipinto, Viso umano, vestiti, persona&#10;&#10;Descrizione generata automaticamente">
            <a:extLst>
              <a:ext uri="{FF2B5EF4-FFF2-40B4-BE49-F238E27FC236}">
                <a16:creationId xmlns:a16="http://schemas.microsoft.com/office/drawing/2014/main" id="{C63BB2EE-39B8-1143-5815-DE7CD53F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-511" r="-909" b="511"/>
          <a:stretch/>
        </p:blipFill>
        <p:spPr>
          <a:xfrm>
            <a:off x="8938446" y="1173384"/>
            <a:ext cx="3446985" cy="45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3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4920"/>
            <a:ext cx="4864252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La nascita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dei Figli.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381964" y="577181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Seconda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015369" y="5090859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2" t="9783" r="3182" b="17617"/>
          <a:stretch/>
        </p:blipFill>
        <p:spPr>
          <a:xfrm>
            <a:off x="5246216" y="58750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219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152" y="809625"/>
            <a:ext cx="10594268" cy="55585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11269" r="-284" b="23951"/>
          <a:stretch/>
        </p:blipFill>
        <p:spPr>
          <a:xfrm>
            <a:off x="693648" y="1341578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BB69D6C5-0A5C-A8E1-A0B7-2978F7C8255A}"/>
              </a:ext>
            </a:extLst>
          </p:cNvPr>
          <p:cNvSpPr txBox="1">
            <a:spLocks/>
          </p:cNvSpPr>
          <p:nvPr/>
        </p:nvSpPr>
        <p:spPr>
          <a:xfrm>
            <a:off x="5330840" y="4809462"/>
            <a:ext cx="8502878" cy="164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San Giuseppe,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Sposo di Maria Vergine,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custodisci le nostre famiglie.</a:t>
            </a:r>
          </a:p>
        </p:txBody>
      </p:sp>
    </p:spTree>
    <p:extLst>
      <p:ext uri="{BB962C8B-B14F-4D97-AF65-F5344CB8AC3E}">
        <p14:creationId xmlns:p14="http://schemas.microsoft.com/office/powerpoint/2010/main" val="36044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36" y="578734"/>
            <a:ext cx="7999332" cy="622717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FF00"/>
                </a:solidFill>
                <a:highlight>
                  <a:srgbClr val="008000"/>
                </a:highlight>
              </a:rPr>
              <a:t>S</a:t>
            </a:r>
            <a:r>
              <a:rPr lang="it-IT" sz="2800" dirty="0"/>
              <a:t>anta Famiglia di Nazareth,</a:t>
            </a:r>
            <a:br>
              <a:rPr lang="it-IT" sz="2800" dirty="0"/>
            </a:br>
            <a:r>
              <a:rPr lang="it-IT" sz="2800" dirty="0"/>
              <a:t>rendi anche le nostre famiglie</a:t>
            </a:r>
            <a:br>
              <a:rPr lang="it-IT" sz="2800" dirty="0"/>
            </a:br>
            <a:r>
              <a:rPr lang="it-IT" sz="2800" dirty="0"/>
              <a:t>luoghi di comunione e cenacoli di preghiera,</a:t>
            </a:r>
            <a:br>
              <a:rPr lang="it-IT" sz="2800" dirty="0"/>
            </a:br>
            <a:r>
              <a:rPr lang="it-IT" sz="2800" dirty="0"/>
              <a:t>autentiche scuole del Vangelo</a:t>
            </a:r>
            <a:br>
              <a:rPr lang="it-IT" sz="2800" dirty="0"/>
            </a:br>
            <a:r>
              <a:rPr lang="it-IT" sz="2800" dirty="0"/>
              <a:t>e piccole Chiese domestiche.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Santa Famiglia di Nazareth,</a:t>
            </a:r>
            <a:br>
              <a:rPr lang="it-IT" sz="2800" dirty="0"/>
            </a:br>
            <a:r>
              <a:rPr lang="it-IT" sz="2800" dirty="0"/>
              <a:t>mai più nelle famiglie si faccia esperienza</a:t>
            </a:r>
            <a:br>
              <a:rPr lang="it-IT" sz="2800" dirty="0"/>
            </a:br>
            <a:r>
              <a:rPr lang="it-IT" sz="2800" dirty="0"/>
              <a:t>di violenza, chiusura e divisione:</a:t>
            </a:r>
            <a:br>
              <a:rPr lang="it-IT" sz="2800" dirty="0"/>
            </a:br>
            <a:r>
              <a:rPr lang="it-IT" sz="2800" dirty="0"/>
              <a:t>chiunque è stato ferito o scandalizzato</a:t>
            </a:r>
            <a:br>
              <a:rPr lang="it-IT" sz="2800" dirty="0"/>
            </a:br>
            <a:r>
              <a:rPr lang="it-IT" sz="2800" dirty="0"/>
              <a:t>conosca presto consolazione e guarigione.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Rinasca in tutti la consapevolezza</a:t>
            </a:r>
            <a:br>
              <a:rPr lang="it-IT" sz="2800" dirty="0"/>
            </a:br>
            <a:r>
              <a:rPr lang="it-IT" sz="2800" dirty="0"/>
              <a:t>del carattere sacro e inviolabile della famiglia,</a:t>
            </a:r>
            <a:br>
              <a:rPr lang="it-IT" sz="2800" dirty="0"/>
            </a:br>
            <a:r>
              <a:rPr lang="it-IT" sz="2800" dirty="0"/>
              <a:t>la sua bellezza nel progetto di Dio.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Gesù, Maria e Giuseppe,</a:t>
            </a:r>
            <a:br>
              <a:rPr lang="it-IT" sz="2800" dirty="0"/>
            </a:br>
            <a:r>
              <a:rPr lang="it-IT" sz="2800" dirty="0"/>
              <a:t>ascoltate, esaudite la nostra supplica. Amen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25234" y="5781302"/>
            <a:ext cx="6652008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Preghiamo </a:t>
            </a:r>
            <a:b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insieme</a:t>
            </a:r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C56F4CF2-48D1-CA72-ED15-0AEE61F2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750" l="1681" r="95378">
                        <a14:foregroundMark x1="55672" y1="8000" x2="24370" y2="12875"/>
                        <a14:foregroundMark x1="24370" y1="12875" x2="16387" y2="40375"/>
                        <a14:foregroundMark x1="16387" y1="40375" x2="11555" y2="83875"/>
                        <a14:foregroundMark x1="11555" y1="83875" x2="20588" y2="96125"/>
                        <a14:foregroundMark x1="20588" y1="96125" x2="82563" y2="93500"/>
                        <a14:foregroundMark x1="82563" y1="93500" x2="89076" y2="24125"/>
                        <a14:foregroundMark x1="89076" y1="24125" x2="83220" y2="11350"/>
                        <a14:foregroundMark x1="79956" y1="8578" x2="65966" y2="5875"/>
                        <a14:foregroundMark x1="65966" y1="5875" x2="46639" y2="5625"/>
                        <a14:foregroundMark x1="27101" y1="81000" x2="50840" y2="85125"/>
                        <a14:foregroundMark x1="50840" y1="85125" x2="93908" y2="83000"/>
                        <a14:foregroundMark x1="93908" y1="83000" x2="67227" y2="93875"/>
                        <a14:foregroundMark x1="67227" y1="93875" x2="24790" y2="93500"/>
                        <a14:foregroundMark x1="24790" y1="93500" x2="30252" y2="75000"/>
                        <a14:foregroundMark x1="30252" y1="75000" x2="60504" y2="69375"/>
                        <a14:foregroundMark x1="60504" y1="69375" x2="63655" y2="48625"/>
                        <a14:foregroundMark x1="63655" y1="48625" x2="52941" y2="30625"/>
                        <a14:foregroundMark x1="52941" y1="30625" x2="55042" y2="54125"/>
                        <a14:foregroundMark x1="55042" y1="54125" x2="55252" y2="54625"/>
                        <a14:foregroundMark x1="91597" y1="96000" x2="48391" y2="96955"/>
                        <a14:foregroundMark x1="56303" y1="4000" x2="40756" y2="4000"/>
                        <a14:foregroundMark x1="40756" y1="4000" x2="10714" y2="15625"/>
                        <a14:foregroundMark x1="10714" y1="15625" x2="4412" y2="36875"/>
                        <a14:foregroundMark x1="4412" y1="36875" x2="4150" y2="42500"/>
                        <a14:foregroundMark x1="50840" y1="3000" x2="25000" y2="6625"/>
                        <a14:foregroundMark x1="25000" y1="6625" x2="22269" y2="9250"/>
                        <a14:foregroundMark x1="94748" y1="81000" x2="94748" y2="81000"/>
                        <a14:foregroundMark x1="94748" y1="64375" x2="95588" y2="95625"/>
                        <a14:foregroundMark x1="41387" y1="3000" x2="69748" y2="5250"/>
                        <a14:foregroundMark x1="14301" y1="97199" x2="30252" y2="96875"/>
                        <a14:foregroundMark x1="5672" y1="97375" x2="14173" y2="97202"/>
                        <a14:backgroundMark x1="1261" y1="80875" x2="1261" y2="77750"/>
                        <a14:backgroundMark x1="630" y1="46375" x2="630" y2="62375"/>
                        <a14:backgroundMark x1="840" y1="64875" x2="630" y2="97875"/>
                        <a14:backgroundMark x1="2311" y1="60500" x2="3782" y2="65250"/>
                        <a14:backgroundMark x1="28006" y1="99020" x2="31513" y2="98875"/>
                        <a14:backgroundMark x1="10294" y1="99750" x2="22836" y2="99233"/>
                        <a14:backgroundMark x1="31513" y1="98875" x2="66807" y2="99625"/>
                        <a14:backgroundMark x1="66807" y1="99625" x2="91387" y2="99375"/>
                        <a14:backgroundMark x1="91387" y1="99375" x2="93067" y2="99375"/>
                        <a14:backgroundMark x1="10714" y1="99750" x2="8403" y2="98875"/>
                        <a14:backgroundMark x1="10714" y1="98875" x2="12395" y2="99875"/>
                        <a14:backgroundMark x1="94748" y1="99125" x2="95588" y2="99125"/>
                        <a14:backgroundMark x1="96639" y1="98625" x2="98950" y2="99625"/>
                        <a14:backgroundMark x1="94748" y1="99000" x2="94748" y2="99000"/>
                        <a14:backgroundMark x1="94748" y1="99000" x2="94748" y2="99000"/>
                        <a14:backgroundMark x1="94748" y1="99000" x2="91176" y2="98500"/>
                        <a14:backgroundMark x1="97899" y1="99125" x2="94748" y2="98625"/>
                        <a14:backgroundMark x1="97059" y1="99000" x2="91387" y2="99125"/>
                        <a14:backgroundMark x1="83403" y1="10125" x2="81723" y2="8750"/>
                        <a14:backgroundMark x1="80882" y1="9000" x2="84244" y2="10375"/>
                        <a14:backgroundMark x1="80882" y1="9000" x2="80882" y2="9000"/>
                        <a14:backgroundMark x1="80882" y1="9000" x2="82353" y2="9625"/>
                        <a14:backgroundMark x1="84034" y1="9750" x2="80882" y2="8875"/>
                        <a14:backgroundMark x1="81092" y1="8875" x2="79622" y2="8125"/>
                        <a14:backgroundMark x1="3782" y1="42500" x2="3782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550000"/>
            <a:ext cx="3046305" cy="51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53" y="2522373"/>
            <a:ext cx="4164827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400" dirty="0">
                <a:solidFill>
                  <a:srgbClr val="C00000"/>
                </a:solidFill>
              </a:rPr>
              <a:t>Le difficoltà </a:t>
            </a:r>
            <a:br>
              <a:rPr lang="it-IT" sz="4400" dirty="0">
                <a:solidFill>
                  <a:srgbClr val="C00000"/>
                </a:solidFill>
              </a:rPr>
            </a:br>
            <a:r>
              <a:rPr lang="it-IT" sz="4400" dirty="0">
                <a:solidFill>
                  <a:srgbClr val="C00000"/>
                </a:solidFill>
              </a:rPr>
              <a:t>e i pericoli.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028210" y="80962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b="14818"/>
          <a:stretch/>
        </p:blipFill>
        <p:spPr>
          <a:xfrm flipH="1">
            <a:off x="7576240" y="964778"/>
            <a:ext cx="4003534" cy="4974770"/>
          </a:xfrm>
          <a:prstGeom prst="flowChartConnector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7475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AA0F2372-263B-E543-471B-A208C575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080" y="1958438"/>
            <a:ext cx="7161258" cy="44370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8CD14"/>
                </a:highlight>
              </a:rPr>
              <a:t>L</a:t>
            </a:r>
            <a:r>
              <a:rPr lang="it-IT" dirty="0"/>
              <a:t>a vostra condotta sia senza avarizia; accontentatevi di quello che avete, </a:t>
            </a:r>
            <a:br>
              <a:rPr lang="it-IT" dirty="0"/>
            </a:br>
            <a:r>
              <a:rPr lang="it-IT" dirty="0"/>
              <a:t>perché Dio stesso ha detto: </a:t>
            </a:r>
          </a:p>
          <a:p>
            <a:pPr marL="0" indent="0">
              <a:buNone/>
            </a:pPr>
            <a:r>
              <a:rPr lang="it-IT" dirty="0"/>
              <a:t>Non ti lascerò e non ti abbandonerò. </a:t>
            </a:r>
          </a:p>
          <a:p>
            <a:pPr marL="0" indent="0">
              <a:buNone/>
            </a:pPr>
            <a:r>
              <a:rPr lang="it-IT" dirty="0"/>
              <a:t>Così possiamo dire con fiducia: </a:t>
            </a:r>
            <a:br>
              <a:rPr lang="it-IT" dirty="0"/>
            </a:br>
            <a:r>
              <a:rPr lang="it-IT" dirty="0"/>
              <a:t>Il Signore è il mio aiuto, non temerò. </a:t>
            </a:r>
            <a:br>
              <a:rPr lang="it-IT" dirty="0"/>
            </a:br>
            <a:r>
              <a:rPr lang="it-IT" dirty="0"/>
              <a:t>Che mi potrà fare l'uomo? </a:t>
            </a:r>
            <a:r>
              <a:rPr lang="it-IT" sz="24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923016-7149-25F7-707D-8B582DE2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r="29343"/>
          <a:stretch/>
        </p:blipFill>
        <p:spPr>
          <a:xfrm>
            <a:off x="8425447" y="1296364"/>
            <a:ext cx="2934714" cy="4849791"/>
          </a:xfrm>
          <a:prstGeom prst="flowChartConnector">
            <a:avLst/>
          </a:prstGeom>
          <a:effectLst>
            <a:softEdge rad="889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F299EA-F36D-CBB1-927C-999A14FD3706}"/>
              </a:ext>
            </a:extLst>
          </p:cNvPr>
          <p:cNvSpPr txBox="1"/>
          <p:nvPr/>
        </p:nvSpPr>
        <p:spPr>
          <a:xfrm>
            <a:off x="1609362" y="873770"/>
            <a:ext cx="6402029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445375" algn="r"/>
              </a:tabLst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Dalla Lettera agli Ebrei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(13,5-6)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9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43" y="1174173"/>
            <a:ext cx="7836059" cy="522028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sz="2600" dirty="0">
                <a:solidFill>
                  <a:prstClr val="black"/>
                </a:solidFill>
              </a:rPr>
              <a:t>hiediamo l’intercessione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Maria Vergine e di San Giuseppe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le famiglie sappiano vivere cristianamente tutte le esperienze della vita 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specialmente, i momenti più difficili e dolorosi: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le preoccupazioni per la precarietà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del lavoro e la situazione economica,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 la casa, per la salute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tutte quelle situazioni che rendono difficile la vita.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perché nelle prove e nei pericoli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le famiglie non cedano allo sconforto e all’angoscia, ma sappiano confidare nella Provvidenza Divina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che soccorre tutti e ciascuno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secondo un mirabile disegno d’Amore. </a:t>
            </a:r>
            <a:r>
              <a:rPr lang="it-IT" sz="2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solidFill>
                <a:srgbClr val="00B05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B3CAF54-2C80-48D6-F910-49DC76C15625}"/>
              </a:ext>
            </a:extLst>
          </p:cNvPr>
          <p:cNvSpPr txBox="1">
            <a:spLocks/>
          </p:cNvSpPr>
          <p:nvPr/>
        </p:nvSpPr>
        <p:spPr>
          <a:xfrm>
            <a:off x="1574157" y="579170"/>
            <a:ext cx="393828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Rilessione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 descr="Immagine che contiene dipinto, Viso umano, vestiti, persona&#10;&#10;Descrizione generata automaticamente">
            <a:extLst>
              <a:ext uri="{FF2B5EF4-FFF2-40B4-BE49-F238E27FC236}">
                <a16:creationId xmlns:a16="http://schemas.microsoft.com/office/drawing/2014/main" id="{C63BB2EE-39B8-1143-5815-DE7CD53F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-511" r="-909" b="511"/>
          <a:stretch/>
        </p:blipFill>
        <p:spPr>
          <a:xfrm flipH="1">
            <a:off x="96316" y="1344637"/>
            <a:ext cx="3446985" cy="45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813" y="1685925"/>
            <a:ext cx="8088285" cy="4195330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P</a:t>
            </a:r>
            <a:r>
              <a:rPr lang="it-IT" dirty="0"/>
              <a:t>reghiamo il Signore, per intercessione </a:t>
            </a:r>
            <a:br>
              <a:rPr lang="it-IT" dirty="0"/>
            </a:br>
            <a:r>
              <a:rPr lang="it-IT" dirty="0"/>
              <a:t>di Maria Vergine e di San Giuseppe, </a:t>
            </a:r>
            <a:br>
              <a:rPr lang="it-IT" dirty="0"/>
            </a:br>
            <a:r>
              <a:rPr lang="it-IT" dirty="0"/>
              <a:t>di benedire tutte le famiglie </a:t>
            </a:r>
            <a:br>
              <a:rPr lang="it-IT" dirty="0"/>
            </a:br>
            <a:r>
              <a:rPr lang="it-IT" dirty="0"/>
              <a:t>e di riaccendere in esse il fuoco del suo Amore.</a:t>
            </a:r>
          </a:p>
          <a:p>
            <a:pPr marL="0" indent="0">
              <a:buNone/>
            </a:pPr>
            <a:r>
              <a:rPr lang="it-IT" dirty="0"/>
              <a:t>Chiediamo il soccorso divino per tutte le necessità spirituali e temporali </a:t>
            </a:r>
            <a:br>
              <a:rPr lang="it-IT" dirty="0"/>
            </a:br>
            <a:r>
              <a:rPr lang="it-IT" dirty="0"/>
              <a:t>e sostegno in tutte le difficoltà </a:t>
            </a:r>
            <a:br>
              <a:rPr lang="it-IT" dirty="0"/>
            </a:br>
            <a:r>
              <a:rPr lang="it-IT" dirty="0"/>
              <a:t>che le famiglie, e ogni suo componente, incontrano nella vita quotidiana. </a:t>
            </a:r>
            <a:r>
              <a:rPr lang="it-IT" sz="32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32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6D0BC1-4386-7F6F-AF2F-F9AE3258C8AF}"/>
              </a:ext>
            </a:extLst>
          </p:cNvPr>
          <p:cNvSpPr txBox="1"/>
          <p:nvPr/>
        </p:nvSpPr>
        <p:spPr>
          <a:xfrm>
            <a:off x="7069517" y="544173"/>
            <a:ext cx="6120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Arrus Blk OSF BT" panose="02090805060506020404" pitchFamily="18" charset="0"/>
                <a:ea typeface="+mj-ea"/>
                <a:cs typeface="+mj-cs"/>
              </a:rPr>
              <a:t>Introduzione</a:t>
            </a:r>
          </a:p>
          <a:p>
            <a:endParaRPr lang="it-IT" sz="38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00B0F0"/>
              </a:solidFill>
              <a:latin typeface="Arrus Blk OSF BT" panose="02090805060506020404" pitchFamily="18" charset="0"/>
              <a:ea typeface="+mj-ea"/>
              <a:cs typeface="+mj-cs"/>
            </a:endParaRPr>
          </a:p>
        </p:txBody>
      </p:sp>
      <p:pic>
        <p:nvPicPr>
          <p:cNvPr id="5" name="Immagine 4" descr="Immagine che contiene Viso umano, vestiti, dipinto, disegno&#10;&#10;Descrizione generata automaticamente">
            <a:extLst>
              <a:ext uri="{FF2B5EF4-FFF2-40B4-BE49-F238E27FC236}">
                <a16:creationId xmlns:a16="http://schemas.microsoft.com/office/drawing/2014/main" id="{64989886-E7E2-F6FA-00BD-015BFC82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85" y="1309255"/>
            <a:ext cx="3619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41" y="2024920"/>
            <a:ext cx="4419849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Le difficoltà 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e i pericoli.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0884" y="5771815"/>
            <a:ext cx="4522691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Terza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015369" y="5090859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b="19167"/>
          <a:stretch/>
        </p:blipFill>
        <p:spPr>
          <a:xfrm flipH="1">
            <a:off x="5246216" y="587509"/>
            <a:ext cx="4003534" cy="4359864"/>
          </a:xfrm>
          <a:prstGeom prst="star10">
            <a:avLst>
              <a:gd name="adj" fmla="val 40176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9430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152" y="809625"/>
            <a:ext cx="10594268" cy="55585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b="22488"/>
          <a:stretch/>
        </p:blipFill>
        <p:spPr>
          <a:xfrm>
            <a:off x="693648" y="1341578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BB69D6C5-0A5C-A8E1-A0B7-2978F7C8255A}"/>
              </a:ext>
            </a:extLst>
          </p:cNvPr>
          <p:cNvSpPr txBox="1">
            <a:spLocks/>
          </p:cNvSpPr>
          <p:nvPr/>
        </p:nvSpPr>
        <p:spPr>
          <a:xfrm>
            <a:off x="5330840" y="4809462"/>
            <a:ext cx="8502878" cy="164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San Giuseppe,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Sposo di Maria Vergine,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custodisci le nostre famiglie.</a:t>
            </a:r>
          </a:p>
        </p:txBody>
      </p:sp>
    </p:spTree>
    <p:extLst>
      <p:ext uri="{BB962C8B-B14F-4D97-AF65-F5344CB8AC3E}">
        <p14:creationId xmlns:p14="http://schemas.microsoft.com/office/powerpoint/2010/main" val="19263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36" y="578734"/>
            <a:ext cx="7999332" cy="622717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FF00"/>
                </a:solidFill>
                <a:highlight>
                  <a:srgbClr val="008000"/>
                </a:highlight>
              </a:rPr>
              <a:t>S</a:t>
            </a:r>
            <a:r>
              <a:rPr lang="it-IT" sz="2800" dirty="0"/>
              <a:t>anta Famiglia di Nazareth,</a:t>
            </a:r>
            <a:br>
              <a:rPr lang="it-IT" sz="2800" dirty="0"/>
            </a:br>
            <a:r>
              <a:rPr lang="it-IT" sz="2800" dirty="0"/>
              <a:t>rendi anche le nostre famiglie</a:t>
            </a:r>
            <a:br>
              <a:rPr lang="it-IT" sz="2800" dirty="0"/>
            </a:br>
            <a:r>
              <a:rPr lang="it-IT" sz="2800" dirty="0"/>
              <a:t>luoghi di comunione e cenacoli di preghiera,</a:t>
            </a:r>
            <a:br>
              <a:rPr lang="it-IT" sz="2800" dirty="0"/>
            </a:br>
            <a:r>
              <a:rPr lang="it-IT" sz="2800" dirty="0"/>
              <a:t>autentiche scuole del Vangelo</a:t>
            </a:r>
            <a:br>
              <a:rPr lang="it-IT" sz="2800" dirty="0"/>
            </a:br>
            <a:r>
              <a:rPr lang="it-IT" sz="2800" dirty="0"/>
              <a:t>e piccole Chiese domestiche.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Santa Famiglia di Nazareth,</a:t>
            </a:r>
            <a:br>
              <a:rPr lang="it-IT" sz="2800" dirty="0"/>
            </a:br>
            <a:r>
              <a:rPr lang="it-IT" sz="2800" dirty="0"/>
              <a:t>mai più nelle famiglie si faccia esperienza</a:t>
            </a:r>
            <a:br>
              <a:rPr lang="it-IT" sz="2800" dirty="0"/>
            </a:br>
            <a:r>
              <a:rPr lang="it-IT" sz="2800" dirty="0"/>
              <a:t>di violenza, chiusura e divisione:</a:t>
            </a:r>
            <a:br>
              <a:rPr lang="it-IT" sz="2800" dirty="0"/>
            </a:br>
            <a:r>
              <a:rPr lang="it-IT" sz="2800" dirty="0"/>
              <a:t>chiunque è stato ferito o scandalizzato</a:t>
            </a:r>
            <a:br>
              <a:rPr lang="it-IT" sz="2800" dirty="0"/>
            </a:br>
            <a:r>
              <a:rPr lang="it-IT" sz="2800" dirty="0"/>
              <a:t>conosca presto consolazione e guarigione.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Rinasca in tutti la consapevolezza</a:t>
            </a:r>
            <a:br>
              <a:rPr lang="it-IT" sz="2800" dirty="0"/>
            </a:br>
            <a:r>
              <a:rPr lang="it-IT" sz="2800" dirty="0"/>
              <a:t>del carattere sacro e inviolabile della famiglia,</a:t>
            </a:r>
            <a:br>
              <a:rPr lang="it-IT" sz="2800" dirty="0"/>
            </a:br>
            <a:r>
              <a:rPr lang="it-IT" sz="2800" dirty="0"/>
              <a:t>la sua bellezza nel progetto di Dio.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Gesù, Maria e Giuseppe,</a:t>
            </a:r>
            <a:br>
              <a:rPr lang="it-IT" sz="2800" dirty="0"/>
            </a:br>
            <a:r>
              <a:rPr lang="it-IT" sz="2800" dirty="0"/>
              <a:t>ascoltate, esaudite la nostra supplica. Amen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25234" y="5781302"/>
            <a:ext cx="6652008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Preghiamo </a:t>
            </a:r>
            <a:b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insieme</a:t>
            </a:r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C56F4CF2-48D1-CA72-ED15-0AEE61F2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750" l="1681" r="95378">
                        <a14:foregroundMark x1="55672" y1="8000" x2="24370" y2="12875"/>
                        <a14:foregroundMark x1="24370" y1="12875" x2="16387" y2="40375"/>
                        <a14:foregroundMark x1="16387" y1="40375" x2="11555" y2="83875"/>
                        <a14:foregroundMark x1="11555" y1="83875" x2="20588" y2="96125"/>
                        <a14:foregroundMark x1="20588" y1="96125" x2="82563" y2="93500"/>
                        <a14:foregroundMark x1="82563" y1="93500" x2="89076" y2="24125"/>
                        <a14:foregroundMark x1="89076" y1="24125" x2="83220" y2="11350"/>
                        <a14:foregroundMark x1="79956" y1="8578" x2="65966" y2="5875"/>
                        <a14:foregroundMark x1="65966" y1="5875" x2="46639" y2="5625"/>
                        <a14:foregroundMark x1="27101" y1="81000" x2="50840" y2="85125"/>
                        <a14:foregroundMark x1="50840" y1="85125" x2="93908" y2="83000"/>
                        <a14:foregroundMark x1="93908" y1="83000" x2="67227" y2="93875"/>
                        <a14:foregroundMark x1="67227" y1="93875" x2="24790" y2="93500"/>
                        <a14:foregroundMark x1="24790" y1="93500" x2="30252" y2="75000"/>
                        <a14:foregroundMark x1="30252" y1="75000" x2="60504" y2="69375"/>
                        <a14:foregroundMark x1="60504" y1="69375" x2="63655" y2="48625"/>
                        <a14:foregroundMark x1="63655" y1="48625" x2="52941" y2="30625"/>
                        <a14:foregroundMark x1="52941" y1="30625" x2="55042" y2="54125"/>
                        <a14:foregroundMark x1="55042" y1="54125" x2="55252" y2="54625"/>
                        <a14:foregroundMark x1="91597" y1="96000" x2="48391" y2="96955"/>
                        <a14:foregroundMark x1="56303" y1="4000" x2="40756" y2="4000"/>
                        <a14:foregroundMark x1="40756" y1="4000" x2="10714" y2="15625"/>
                        <a14:foregroundMark x1="10714" y1="15625" x2="4412" y2="36875"/>
                        <a14:foregroundMark x1="4412" y1="36875" x2="4150" y2="42500"/>
                        <a14:foregroundMark x1="50840" y1="3000" x2="25000" y2="6625"/>
                        <a14:foregroundMark x1="25000" y1="6625" x2="22269" y2="9250"/>
                        <a14:foregroundMark x1="94748" y1="81000" x2="94748" y2="81000"/>
                        <a14:foregroundMark x1="94748" y1="64375" x2="95588" y2="95625"/>
                        <a14:foregroundMark x1="41387" y1="3000" x2="69748" y2="5250"/>
                        <a14:foregroundMark x1="14301" y1="97199" x2="30252" y2="96875"/>
                        <a14:foregroundMark x1="5672" y1="97375" x2="14173" y2="97202"/>
                        <a14:backgroundMark x1="1261" y1="80875" x2="1261" y2="77750"/>
                        <a14:backgroundMark x1="630" y1="46375" x2="630" y2="62375"/>
                        <a14:backgroundMark x1="840" y1="64875" x2="630" y2="97875"/>
                        <a14:backgroundMark x1="2311" y1="60500" x2="3782" y2="65250"/>
                        <a14:backgroundMark x1="28006" y1="99020" x2="31513" y2="98875"/>
                        <a14:backgroundMark x1="10294" y1="99750" x2="22836" y2="99233"/>
                        <a14:backgroundMark x1="31513" y1="98875" x2="66807" y2="99625"/>
                        <a14:backgroundMark x1="66807" y1="99625" x2="91387" y2="99375"/>
                        <a14:backgroundMark x1="91387" y1="99375" x2="93067" y2="99375"/>
                        <a14:backgroundMark x1="10714" y1="99750" x2="8403" y2="98875"/>
                        <a14:backgroundMark x1="10714" y1="98875" x2="12395" y2="99875"/>
                        <a14:backgroundMark x1="94748" y1="99125" x2="95588" y2="99125"/>
                        <a14:backgroundMark x1="96639" y1="98625" x2="98950" y2="99625"/>
                        <a14:backgroundMark x1="94748" y1="99000" x2="94748" y2="99000"/>
                        <a14:backgroundMark x1="94748" y1="99000" x2="94748" y2="99000"/>
                        <a14:backgroundMark x1="94748" y1="99000" x2="91176" y2="98500"/>
                        <a14:backgroundMark x1="97899" y1="99125" x2="94748" y2="98625"/>
                        <a14:backgroundMark x1="97059" y1="99000" x2="91387" y2="99125"/>
                        <a14:backgroundMark x1="83403" y1="10125" x2="81723" y2="8750"/>
                        <a14:backgroundMark x1="80882" y1="9000" x2="84244" y2="10375"/>
                        <a14:backgroundMark x1="80882" y1="9000" x2="80882" y2="9000"/>
                        <a14:backgroundMark x1="80882" y1="9000" x2="82353" y2="9625"/>
                        <a14:backgroundMark x1="84034" y1="9750" x2="80882" y2="8875"/>
                        <a14:backgroundMark x1="81092" y1="8875" x2="79622" y2="8125"/>
                        <a14:backgroundMark x1="3782" y1="42500" x2="3782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550000"/>
            <a:ext cx="3046305" cy="51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53" y="2522373"/>
            <a:ext cx="4723675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400" dirty="0">
                <a:solidFill>
                  <a:srgbClr val="C00000"/>
                </a:solidFill>
              </a:rPr>
              <a:t>Il Vivere Quotidiano.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028210" y="80962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r="20156"/>
          <a:stretch/>
        </p:blipFill>
        <p:spPr>
          <a:xfrm>
            <a:off x="7576240" y="964778"/>
            <a:ext cx="4003534" cy="4974770"/>
          </a:xfrm>
          <a:prstGeom prst="flowChartConnector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043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AA0F2372-263B-E543-471B-A208C575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33" y="2010393"/>
            <a:ext cx="8321041" cy="44370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8CD14"/>
                </a:highlight>
              </a:rPr>
              <a:t>V</a:t>
            </a:r>
            <a:r>
              <a:rPr lang="it-IT" dirty="0"/>
              <a:t>i esorto dunque io, </a:t>
            </a:r>
            <a:br>
              <a:rPr lang="it-IT" dirty="0"/>
            </a:br>
            <a:r>
              <a:rPr lang="it-IT" dirty="0"/>
              <a:t>il prigioniero nel Signore, </a:t>
            </a:r>
            <a:br>
              <a:rPr lang="it-IT" dirty="0"/>
            </a:br>
            <a:r>
              <a:rPr lang="it-IT" dirty="0"/>
              <a:t>a comportarvi in maniera degna </a:t>
            </a:r>
            <a:br>
              <a:rPr lang="it-IT" dirty="0"/>
            </a:br>
            <a:r>
              <a:rPr lang="it-IT" dirty="0"/>
              <a:t>della vocazione che avete ricevuto, </a:t>
            </a:r>
            <a:br>
              <a:rPr lang="it-IT" dirty="0"/>
            </a:br>
            <a:r>
              <a:rPr lang="it-IT" dirty="0"/>
              <a:t>con ogni umiltà, mansuetudine e pazienza, </a:t>
            </a:r>
            <a:br>
              <a:rPr lang="it-IT" dirty="0"/>
            </a:br>
            <a:r>
              <a:rPr lang="it-IT" dirty="0"/>
              <a:t>sopportandovi a vicenda con amore, </a:t>
            </a:r>
            <a:br>
              <a:rPr lang="it-IT" dirty="0"/>
            </a:br>
            <a:r>
              <a:rPr lang="it-IT" dirty="0"/>
              <a:t>cercando di conservare l'unità dello spirito </a:t>
            </a:r>
            <a:br>
              <a:rPr lang="it-IT" dirty="0"/>
            </a:br>
            <a:r>
              <a:rPr lang="it-IT" dirty="0"/>
              <a:t>per mezzo del vincolo della pace. </a:t>
            </a:r>
            <a:r>
              <a:rPr lang="it-IT" sz="24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923016-7149-25F7-707D-8B582DE2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  <a14:imgEffect>
                      <a14:brightnessContrast bright="-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3" t="4790" r="30281" b="1872"/>
          <a:stretch/>
        </p:blipFill>
        <p:spPr>
          <a:xfrm>
            <a:off x="8316335" y="1305889"/>
            <a:ext cx="3074998" cy="4849791"/>
          </a:xfrm>
          <a:prstGeom prst="flowChartConnector">
            <a:avLst/>
          </a:prstGeom>
          <a:effectLst>
            <a:softEdge rad="889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F299EA-F36D-CBB1-927C-999A14FD3706}"/>
              </a:ext>
            </a:extLst>
          </p:cNvPr>
          <p:cNvSpPr txBox="1"/>
          <p:nvPr/>
        </p:nvSpPr>
        <p:spPr>
          <a:xfrm>
            <a:off x="1609363" y="873770"/>
            <a:ext cx="6464373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445375" algn="r"/>
              </a:tabLst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Dalla Lettera agli Efesini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(4,1-3)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423" y="1040079"/>
            <a:ext cx="7836059" cy="563752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sz="2600" dirty="0">
                <a:solidFill>
                  <a:prstClr val="black"/>
                </a:solidFill>
              </a:rPr>
              <a:t>hiediamo l’intercessione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Maria Vergine e di San Giuseppe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le famiglie siano preservate da tanti mali: varie dipendenze, compagnie disoneste,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contrarietà, incomprensioni, malattie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disturbi dell’anima e del corpo. 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perché le madri sappiano imitare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Maria Vergine nell’osservanza del loro dovere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i padri, imitando San Giuseppe,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sappiano custodire la famiglia e guidarla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nella Via della salvezza. 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perché non manchi mai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il pane quotidiano, frutto di onesto lavoro,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la pace del cuore, frutto di fede vissuta. </a:t>
            </a:r>
            <a:r>
              <a:rPr lang="it-IT" sz="2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solidFill>
                <a:srgbClr val="00B05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B3CAF54-2C80-48D6-F910-49DC76C15625}"/>
              </a:ext>
            </a:extLst>
          </p:cNvPr>
          <p:cNvSpPr txBox="1">
            <a:spLocks/>
          </p:cNvSpPr>
          <p:nvPr/>
        </p:nvSpPr>
        <p:spPr>
          <a:xfrm>
            <a:off x="8598412" y="579170"/>
            <a:ext cx="393828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Rilessione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 descr="Immagine che contiene dipinto, Viso umano, vestiti, persona&#10;&#10;Descrizione generata automaticamente">
            <a:extLst>
              <a:ext uri="{FF2B5EF4-FFF2-40B4-BE49-F238E27FC236}">
                <a16:creationId xmlns:a16="http://schemas.microsoft.com/office/drawing/2014/main" id="{C63BB2EE-39B8-1143-5815-DE7CD53F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-511" r="-909" b="511"/>
          <a:stretch/>
        </p:blipFill>
        <p:spPr>
          <a:xfrm>
            <a:off x="8998582" y="1322243"/>
            <a:ext cx="3446985" cy="45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3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41" y="2024920"/>
            <a:ext cx="4723675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Il Vivere Quotidiano.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0884" y="577181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Quarta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015369" y="5090859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r="15947"/>
          <a:stretch/>
        </p:blipFill>
        <p:spPr>
          <a:xfrm>
            <a:off x="5246216" y="58750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010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152" y="809625"/>
            <a:ext cx="10594268" cy="55585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6" r="11836"/>
          <a:stretch/>
        </p:blipFill>
        <p:spPr>
          <a:xfrm>
            <a:off x="693648" y="1341578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BB69D6C5-0A5C-A8E1-A0B7-2978F7C8255A}"/>
              </a:ext>
            </a:extLst>
          </p:cNvPr>
          <p:cNvSpPr txBox="1">
            <a:spLocks/>
          </p:cNvSpPr>
          <p:nvPr/>
        </p:nvSpPr>
        <p:spPr>
          <a:xfrm>
            <a:off x="5330840" y="4809462"/>
            <a:ext cx="8502878" cy="164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San Giuseppe,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Sposo di Maria Vergine,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custodisci le nostre famiglie.</a:t>
            </a:r>
          </a:p>
        </p:txBody>
      </p:sp>
    </p:spTree>
    <p:extLst>
      <p:ext uri="{BB962C8B-B14F-4D97-AF65-F5344CB8AC3E}">
        <p14:creationId xmlns:p14="http://schemas.microsoft.com/office/powerpoint/2010/main" val="15284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36" y="578734"/>
            <a:ext cx="7999332" cy="622717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FF00"/>
                </a:solidFill>
                <a:highlight>
                  <a:srgbClr val="008000"/>
                </a:highlight>
              </a:rPr>
              <a:t>S</a:t>
            </a:r>
            <a:r>
              <a:rPr lang="it-IT" sz="2800" dirty="0"/>
              <a:t>anta Famiglia di Nazareth,</a:t>
            </a:r>
            <a:br>
              <a:rPr lang="it-IT" sz="2800" dirty="0"/>
            </a:br>
            <a:r>
              <a:rPr lang="it-IT" sz="2800" dirty="0"/>
              <a:t>rendi anche le nostre famiglie</a:t>
            </a:r>
            <a:br>
              <a:rPr lang="it-IT" sz="2800" dirty="0"/>
            </a:br>
            <a:r>
              <a:rPr lang="it-IT" sz="2800" dirty="0"/>
              <a:t>luoghi di comunione e cenacoli di preghiera,</a:t>
            </a:r>
            <a:br>
              <a:rPr lang="it-IT" sz="2800" dirty="0"/>
            </a:br>
            <a:r>
              <a:rPr lang="it-IT" sz="2800" dirty="0"/>
              <a:t>autentiche scuole del Vangelo</a:t>
            </a:r>
            <a:br>
              <a:rPr lang="it-IT" sz="2800" dirty="0"/>
            </a:br>
            <a:r>
              <a:rPr lang="it-IT" sz="2800" dirty="0"/>
              <a:t>e piccole Chiese domestiche.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Santa Famiglia di Nazareth,</a:t>
            </a:r>
            <a:br>
              <a:rPr lang="it-IT" sz="2800" dirty="0"/>
            </a:br>
            <a:r>
              <a:rPr lang="it-IT" sz="2800" dirty="0"/>
              <a:t>mai più nelle famiglie si faccia esperienza</a:t>
            </a:r>
            <a:br>
              <a:rPr lang="it-IT" sz="2800" dirty="0"/>
            </a:br>
            <a:r>
              <a:rPr lang="it-IT" sz="2800" dirty="0"/>
              <a:t>di violenza, chiusura e divisione:</a:t>
            </a:r>
            <a:br>
              <a:rPr lang="it-IT" sz="2800" dirty="0"/>
            </a:br>
            <a:r>
              <a:rPr lang="it-IT" sz="2800" dirty="0"/>
              <a:t>chiunque è stato ferito o scandalizzato</a:t>
            </a:r>
            <a:br>
              <a:rPr lang="it-IT" sz="2800" dirty="0"/>
            </a:br>
            <a:r>
              <a:rPr lang="it-IT" sz="2800" dirty="0"/>
              <a:t>conosca presto consolazione e guarigione.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Rinasca in tutti la consapevolezza</a:t>
            </a:r>
            <a:br>
              <a:rPr lang="it-IT" sz="2800" dirty="0"/>
            </a:br>
            <a:r>
              <a:rPr lang="it-IT" sz="2800" dirty="0"/>
              <a:t>del carattere sacro e inviolabile della famiglia,</a:t>
            </a:r>
            <a:br>
              <a:rPr lang="it-IT" sz="2800" dirty="0"/>
            </a:br>
            <a:r>
              <a:rPr lang="it-IT" sz="2800" dirty="0"/>
              <a:t>la sua bellezza nel progetto di Dio.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Gesù, Maria e Giuseppe,</a:t>
            </a:r>
            <a:br>
              <a:rPr lang="it-IT" sz="2800" dirty="0"/>
            </a:br>
            <a:r>
              <a:rPr lang="it-IT" sz="2800" dirty="0"/>
              <a:t>ascoltate, esaudite la nostra supplica. Amen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25234" y="5781302"/>
            <a:ext cx="6652008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Preghiamo </a:t>
            </a:r>
            <a:b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insieme</a:t>
            </a:r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C56F4CF2-48D1-CA72-ED15-0AEE61F2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750" l="1681" r="95378">
                        <a14:foregroundMark x1="55672" y1="8000" x2="24370" y2="12875"/>
                        <a14:foregroundMark x1="24370" y1="12875" x2="16387" y2="40375"/>
                        <a14:foregroundMark x1="16387" y1="40375" x2="11555" y2="83875"/>
                        <a14:foregroundMark x1="11555" y1="83875" x2="20588" y2="96125"/>
                        <a14:foregroundMark x1="20588" y1="96125" x2="82563" y2="93500"/>
                        <a14:foregroundMark x1="82563" y1="93500" x2="89076" y2="24125"/>
                        <a14:foregroundMark x1="89076" y1="24125" x2="83220" y2="11350"/>
                        <a14:foregroundMark x1="79956" y1="8578" x2="65966" y2="5875"/>
                        <a14:foregroundMark x1="65966" y1="5875" x2="46639" y2="5625"/>
                        <a14:foregroundMark x1="27101" y1="81000" x2="50840" y2="85125"/>
                        <a14:foregroundMark x1="50840" y1="85125" x2="93908" y2="83000"/>
                        <a14:foregroundMark x1="93908" y1="83000" x2="67227" y2="93875"/>
                        <a14:foregroundMark x1="67227" y1="93875" x2="24790" y2="93500"/>
                        <a14:foregroundMark x1="24790" y1="93500" x2="30252" y2="75000"/>
                        <a14:foregroundMark x1="30252" y1="75000" x2="60504" y2="69375"/>
                        <a14:foregroundMark x1="60504" y1="69375" x2="63655" y2="48625"/>
                        <a14:foregroundMark x1="63655" y1="48625" x2="52941" y2="30625"/>
                        <a14:foregroundMark x1="52941" y1="30625" x2="55042" y2="54125"/>
                        <a14:foregroundMark x1="55042" y1="54125" x2="55252" y2="54625"/>
                        <a14:foregroundMark x1="91597" y1="96000" x2="48391" y2="96955"/>
                        <a14:foregroundMark x1="56303" y1="4000" x2="40756" y2="4000"/>
                        <a14:foregroundMark x1="40756" y1="4000" x2="10714" y2="15625"/>
                        <a14:foregroundMark x1="10714" y1="15625" x2="4412" y2="36875"/>
                        <a14:foregroundMark x1="4412" y1="36875" x2="4150" y2="42500"/>
                        <a14:foregroundMark x1="50840" y1="3000" x2="25000" y2="6625"/>
                        <a14:foregroundMark x1="25000" y1="6625" x2="22269" y2="9250"/>
                        <a14:foregroundMark x1="94748" y1="81000" x2="94748" y2="81000"/>
                        <a14:foregroundMark x1="94748" y1="64375" x2="95588" y2="95625"/>
                        <a14:foregroundMark x1="41387" y1="3000" x2="69748" y2="5250"/>
                        <a14:foregroundMark x1="14301" y1="97199" x2="30252" y2="96875"/>
                        <a14:foregroundMark x1="5672" y1="97375" x2="14173" y2="97202"/>
                        <a14:backgroundMark x1="1261" y1="80875" x2="1261" y2="77750"/>
                        <a14:backgroundMark x1="630" y1="46375" x2="630" y2="62375"/>
                        <a14:backgroundMark x1="840" y1="64875" x2="630" y2="97875"/>
                        <a14:backgroundMark x1="2311" y1="60500" x2="3782" y2="65250"/>
                        <a14:backgroundMark x1="28006" y1="99020" x2="31513" y2="98875"/>
                        <a14:backgroundMark x1="10294" y1="99750" x2="22836" y2="99233"/>
                        <a14:backgroundMark x1="31513" y1="98875" x2="66807" y2="99625"/>
                        <a14:backgroundMark x1="66807" y1="99625" x2="91387" y2="99375"/>
                        <a14:backgroundMark x1="91387" y1="99375" x2="93067" y2="99375"/>
                        <a14:backgroundMark x1="10714" y1="99750" x2="8403" y2="98875"/>
                        <a14:backgroundMark x1="10714" y1="98875" x2="12395" y2="99875"/>
                        <a14:backgroundMark x1="94748" y1="99125" x2="95588" y2="99125"/>
                        <a14:backgroundMark x1="96639" y1="98625" x2="98950" y2="99625"/>
                        <a14:backgroundMark x1="94748" y1="99000" x2="94748" y2="99000"/>
                        <a14:backgroundMark x1="94748" y1="99000" x2="94748" y2="99000"/>
                        <a14:backgroundMark x1="94748" y1="99000" x2="91176" y2="98500"/>
                        <a14:backgroundMark x1="97899" y1="99125" x2="94748" y2="98625"/>
                        <a14:backgroundMark x1="97059" y1="99000" x2="91387" y2="99125"/>
                        <a14:backgroundMark x1="83403" y1="10125" x2="81723" y2="8750"/>
                        <a14:backgroundMark x1="80882" y1="9000" x2="84244" y2="10375"/>
                        <a14:backgroundMark x1="80882" y1="9000" x2="80882" y2="9000"/>
                        <a14:backgroundMark x1="80882" y1="9000" x2="82353" y2="9625"/>
                        <a14:backgroundMark x1="84034" y1="9750" x2="80882" y2="8875"/>
                        <a14:backgroundMark x1="81092" y1="8875" x2="79622" y2="8125"/>
                        <a14:backgroundMark x1="3782" y1="42500" x2="3782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550000"/>
            <a:ext cx="3046305" cy="51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11" y="2522373"/>
            <a:ext cx="5757818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400" dirty="0">
                <a:solidFill>
                  <a:srgbClr val="C00000"/>
                </a:solidFill>
              </a:rPr>
              <a:t>La Vita nel Tempo dell’Anzianità </a:t>
            </a:r>
            <a:br>
              <a:rPr lang="it-IT" sz="4400" dirty="0">
                <a:solidFill>
                  <a:srgbClr val="C00000"/>
                </a:solidFill>
              </a:rPr>
            </a:br>
            <a:r>
              <a:rPr lang="it-IT" sz="4400" dirty="0">
                <a:solidFill>
                  <a:srgbClr val="C00000"/>
                </a:solidFill>
              </a:rPr>
              <a:t>e del Distacco.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028210" y="80962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r="24619"/>
          <a:stretch/>
        </p:blipFill>
        <p:spPr>
          <a:xfrm>
            <a:off x="7576240" y="964778"/>
            <a:ext cx="4003534" cy="4974770"/>
          </a:xfrm>
          <a:prstGeom prst="flowChartConnector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2148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79" y="1457325"/>
            <a:ext cx="8321041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dirty="0"/>
              <a:t>ome Dio Padre, </a:t>
            </a:r>
            <a:br>
              <a:rPr lang="it-IT" dirty="0"/>
            </a:br>
            <a:r>
              <a:rPr lang="it-IT" dirty="0"/>
              <a:t>nella sua infinita sapienza e immenso amore, </a:t>
            </a:r>
            <a:br>
              <a:rPr lang="it-IT" dirty="0"/>
            </a:br>
            <a:r>
              <a:rPr lang="it-IT" dirty="0"/>
              <a:t>affidò qui in terra il suo Unigenito Figlio Gesù Cristo </a:t>
            </a:r>
            <a:br>
              <a:rPr lang="it-IT" dirty="0"/>
            </a:br>
            <a:r>
              <a:rPr lang="it-IT" dirty="0"/>
              <a:t>a te, Maria santissima, e a te, san Giuseppe, </a:t>
            </a:r>
            <a:br>
              <a:rPr lang="it-IT" dirty="0"/>
            </a:br>
            <a:r>
              <a:rPr lang="it-IT" dirty="0"/>
              <a:t>sposi della santa Famiglia di Nazareth, </a:t>
            </a:r>
            <a:br>
              <a:rPr lang="it-IT" dirty="0"/>
            </a:br>
            <a:r>
              <a:rPr lang="it-IT" dirty="0"/>
              <a:t>così anche noi, divenuti per il battesimo figli di Dio, con umile fede ci affidiamo fiduciosamente a voi.</a:t>
            </a:r>
          </a:p>
          <a:p>
            <a:pPr marL="0" indent="0">
              <a:buNone/>
            </a:pPr>
            <a:r>
              <a:rPr lang="it-IT" dirty="0"/>
              <a:t>Abbiate per noi le stesse premure </a:t>
            </a:r>
            <a:br>
              <a:rPr lang="it-IT" dirty="0"/>
            </a:br>
            <a:r>
              <a:rPr lang="it-IT" dirty="0"/>
              <a:t>e tenerezze avute per Gesù. </a:t>
            </a:r>
          </a:p>
          <a:p>
            <a:pPr marL="0" indent="0">
              <a:buNone/>
            </a:pPr>
            <a:r>
              <a:rPr lang="it-IT" dirty="0"/>
              <a:t>Aiutateci a conoscere, amare e servire Gesù </a:t>
            </a:r>
            <a:br>
              <a:rPr lang="it-IT" dirty="0"/>
            </a:br>
            <a:r>
              <a:rPr lang="it-IT" dirty="0"/>
              <a:t>come voi l'avete conosciuto, amato e servito. </a:t>
            </a:r>
            <a:r>
              <a:rPr lang="it-IT" sz="2400" dirty="0">
                <a:solidFill>
                  <a:srgbClr val="00B050"/>
                </a:solidFill>
              </a:rPr>
              <a:t>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5039821" y="548015"/>
            <a:ext cx="597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rus Blk OSF BT" panose="02090805060506020404" pitchFamily="18" charset="0"/>
                <a:ea typeface="+mj-ea"/>
                <a:cs typeface="+mj-cs"/>
              </a:rPr>
              <a:t>Consacrazione ai Santi Sposi</a:t>
            </a:r>
          </a:p>
        </p:txBody>
      </p:sp>
      <p:pic>
        <p:nvPicPr>
          <p:cNvPr id="5" name="Immagine 4" descr="Immagine che contiene Viso umano, dipinto, Profeta, arte&#10;&#10;Descrizione generata automaticamente">
            <a:extLst>
              <a:ext uri="{FF2B5EF4-FFF2-40B4-BE49-F238E27FC236}">
                <a16:creationId xmlns:a16="http://schemas.microsoft.com/office/drawing/2014/main" id="{B11FCBC2-97DA-822B-6397-1C0937A7C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375" l="1294" r="96224">
                        <a14:foregroundMark x1="6580" y1="65563" x2="14132" y2="80375"/>
                        <a14:foregroundMark x1="14132" y1="80375" x2="33010" y2="95813"/>
                        <a14:foregroundMark x1="33010" y1="95813" x2="73139" y2="94063"/>
                        <a14:foregroundMark x1="73139" y1="94063" x2="87271" y2="85313"/>
                        <a14:foregroundMark x1="87271" y1="85313" x2="89968" y2="35938"/>
                        <a14:foregroundMark x1="89968" y1="35938" x2="71845" y2="34063"/>
                        <a14:foregroundMark x1="71845" y1="34063" x2="60949" y2="42313"/>
                        <a14:foregroundMark x1="60949" y1="42313" x2="50485" y2="30062"/>
                        <a14:foregroundMark x1="50485" y1="30062" x2="47357" y2="28500"/>
                        <a14:foregroundMark x1="70874" y1="32500" x2="84790" y2="30688"/>
                        <a14:foregroundMark x1="84790" y1="30688" x2="97627" y2="36250"/>
                        <a14:foregroundMark x1="97627" y1="36250" x2="98274" y2="91000"/>
                        <a14:foregroundMark x1="98274" y1="91000" x2="87163" y2="96375"/>
                        <a14:foregroundMark x1="87163" y1="96375" x2="13592" y2="97375"/>
                        <a14:foregroundMark x1="13592" y1="97375" x2="1510" y2="72938"/>
                        <a14:foregroundMark x1="1510" y1="72938" x2="7228" y2="68938"/>
                        <a14:foregroundMark x1="5178" y1="98000" x2="23948" y2="98000"/>
                        <a14:foregroundMark x1="23948" y1="98000" x2="82848" y2="97000"/>
                        <a14:foregroundMark x1="82848" y1="97000" x2="96332" y2="82438"/>
                        <a14:foregroundMark x1="96332" y1="82438" x2="95361" y2="58562"/>
                        <a14:foregroundMark x1="72923" y1="47313" x2="46710" y2="47313"/>
                        <a14:foregroundMark x1="46710" y1="47313" x2="74757" y2="48125"/>
                        <a14:foregroundMark x1="74757" y1="48125" x2="90183" y2="51125"/>
                        <a14:foregroundMark x1="1726" y1="96000" x2="32470" y2="98125"/>
                        <a14:foregroundMark x1="32470" y1="98125" x2="54585" y2="97500"/>
                        <a14:foregroundMark x1="54585" y1="97500" x2="74973" y2="98375"/>
                        <a14:foregroundMark x1="74973" y1="98375" x2="88457" y2="98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46" y="482131"/>
            <a:ext cx="3348569" cy="5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AA0F2372-263B-E543-471B-A208C575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363" y="2117848"/>
            <a:ext cx="7872555" cy="44370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8CD14"/>
                </a:highlight>
              </a:rPr>
              <a:t>I</a:t>
            </a:r>
            <a:r>
              <a:rPr lang="it-IT" dirty="0"/>
              <a:t>o cambierò </a:t>
            </a:r>
            <a:br>
              <a:rPr lang="it-IT" dirty="0"/>
            </a:br>
            <a:r>
              <a:rPr lang="it-IT" dirty="0"/>
              <a:t>il loro lutto in gioia, </a:t>
            </a:r>
            <a:br>
              <a:rPr lang="it-IT" dirty="0"/>
            </a:br>
            <a:r>
              <a:rPr lang="it-IT" dirty="0"/>
              <a:t>li consolerò </a:t>
            </a:r>
            <a:br>
              <a:rPr lang="it-IT" dirty="0"/>
            </a:br>
            <a:r>
              <a:rPr lang="it-IT" dirty="0"/>
              <a:t>e li renderò felici, </a:t>
            </a:r>
            <a:br>
              <a:rPr lang="it-IT" dirty="0"/>
            </a:br>
            <a:r>
              <a:rPr lang="it-IT" dirty="0"/>
              <a:t>senza afflizioni. (</a:t>
            </a:r>
            <a:r>
              <a:rPr lang="it-IT" dirty="0" err="1"/>
              <a:t>Ger</a:t>
            </a:r>
            <a:r>
              <a:rPr lang="it-IT" dirty="0"/>
              <a:t>. 31, 13)</a:t>
            </a:r>
            <a:r>
              <a:rPr lang="it-IT" sz="24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A923016-7149-25F7-707D-8B582DE2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" r="10488"/>
          <a:stretch/>
        </p:blipFill>
        <p:spPr>
          <a:xfrm flipH="1">
            <a:off x="7680960" y="873770"/>
            <a:ext cx="3336301" cy="5513438"/>
          </a:xfrm>
          <a:prstGeom prst="flowChartConnector">
            <a:avLst/>
          </a:prstGeom>
          <a:effectLst>
            <a:softEdge rad="889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F299EA-F36D-CBB1-927C-999A14FD3706}"/>
              </a:ext>
            </a:extLst>
          </p:cNvPr>
          <p:cNvSpPr txBox="1"/>
          <p:nvPr/>
        </p:nvSpPr>
        <p:spPr>
          <a:xfrm>
            <a:off x="1609363" y="873770"/>
            <a:ext cx="595326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445375" algn="r"/>
              </a:tabLst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Dal Libro di Geremia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(31,13)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582" y="809625"/>
            <a:ext cx="7659020" cy="558483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sz="2600" dirty="0">
                <a:solidFill>
                  <a:prstClr val="black"/>
                </a:solidFill>
              </a:rPr>
              <a:t>hiediamo l’intercessione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Maria Vergine e di San Giuseppe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le famiglie sappiano vivere nella fede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i momenti più dolorosi di lontananza dagli affetti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e, specialmente, per i lutti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che separano per sempre dalla presenza fisica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delle persone amate su questa terra: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coniugi, genitori, figli e fratelli. 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Chiediamo anche soccorso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 le incertezze della vecchiaia,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con le sue solitudini, la decadenza,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le malattie e le incomprensioni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che possono nascere con le altre generazioni.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perché sia difeso il valore della vita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fino alla sua fine naturale. </a:t>
            </a:r>
            <a:r>
              <a:rPr lang="it-IT" sz="2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solidFill>
                <a:srgbClr val="00B05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B3CAF54-2C80-48D6-F910-49DC76C15625}"/>
              </a:ext>
            </a:extLst>
          </p:cNvPr>
          <p:cNvSpPr txBox="1">
            <a:spLocks/>
          </p:cNvSpPr>
          <p:nvPr/>
        </p:nvSpPr>
        <p:spPr>
          <a:xfrm>
            <a:off x="1574157" y="579170"/>
            <a:ext cx="393828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Rilessione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 descr="Immagine che contiene dipinto, Viso umano, vestiti, persona&#10;&#10;Descrizione generata automaticamente">
            <a:extLst>
              <a:ext uri="{FF2B5EF4-FFF2-40B4-BE49-F238E27FC236}">
                <a16:creationId xmlns:a16="http://schemas.microsoft.com/office/drawing/2014/main" id="{C63BB2EE-39B8-1143-5815-DE7CD53F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-511" r="-909" b="511"/>
          <a:stretch/>
        </p:blipFill>
        <p:spPr>
          <a:xfrm flipH="1">
            <a:off x="96316" y="1457325"/>
            <a:ext cx="3446985" cy="45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" y="2024920"/>
            <a:ext cx="5061021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3600" dirty="0">
                <a:solidFill>
                  <a:srgbClr val="C00000"/>
                </a:solidFill>
              </a:rPr>
              <a:t>La Vita nel Tempo dell’Anzianità 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e del Distacco.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60884" y="577181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Quinta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015369" y="5090859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1040"/>
          <a:stretch/>
        </p:blipFill>
        <p:spPr>
          <a:xfrm>
            <a:off x="5246216" y="58750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4034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152" y="809625"/>
            <a:ext cx="10594268" cy="55585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4" r="17544"/>
          <a:stretch/>
        </p:blipFill>
        <p:spPr>
          <a:xfrm>
            <a:off x="693648" y="1341578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BB69D6C5-0A5C-A8E1-A0B7-2978F7C8255A}"/>
              </a:ext>
            </a:extLst>
          </p:cNvPr>
          <p:cNvSpPr txBox="1">
            <a:spLocks/>
          </p:cNvSpPr>
          <p:nvPr/>
        </p:nvSpPr>
        <p:spPr>
          <a:xfrm>
            <a:off x="5330840" y="4809462"/>
            <a:ext cx="8502878" cy="164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San Giuseppe,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Sposo di Maria Vergine,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custodisci le nostre famiglie.</a:t>
            </a:r>
          </a:p>
        </p:txBody>
      </p:sp>
    </p:spTree>
    <p:extLst>
      <p:ext uri="{BB962C8B-B14F-4D97-AF65-F5344CB8AC3E}">
        <p14:creationId xmlns:p14="http://schemas.microsoft.com/office/powerpoint/2010/main" val="301407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0936" y="578734"/>
            <a:ext cx="7999332" cy="6227179"/>
          </a:xfrm>
          <a:solidFill>
            <a:schemeClr val="bg1">
              <a:alpha val="52000"/>
            </a:schemeClr>
          </a:solidFill>
        </p:spPr>
        <p:txBody>
          <a:bodyPr/>
          <a:lstStyle/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3600" dirty="0">
                <a:solidFill>
                  <a:srgbClr val="FFFF00"/>
                </a:solidFill>
                <a:highlight>
                  <a:srgbClr val="008000"/>
                </a:highlight>
              </a:rPr>
              <a:t>S</a:t>
            </a:r>
            <a:r>
              <a:rPr lang="it-IT" sz="2800" dirty="0"/>
              <a:t>anta Famiglia di Nazareth,</a:t>
            </a:r>
            <a:br>
              <a:rPr lang="it-IT" sz="2800" dirty="0"/>
            </a:br>
            <a:r>
              <a:rPr lang="it-IT" sz="2800" dirty="0"/>
              <a:t>rendi anche le nostre famiglie</a:t>
            </a:r>
            <a:br>
              <a:rPr lang="it-IT" sz="2800" dirty="0"/>
            </a:br>
            <a:r>
              <a:rPr lang="it-IT" sz="2800" dirty="0"/>
              <a:t>luoghi di comunione e cenacoli di preghiera,</a:t>
            </a:r>
            <a:br>
              <a:rPr lang="it-IT" sz="2800" dirty="0"/>
            </a:br>
            <a:r>
              <a:rPr lang="it-IT" sz="2800" dirty="0"/>
              <a:t>autentiche scuole del Vangelo</a:t>
            </a:r>
            <a:br>
              <a:rPr lang="it-IT" sz="2800" dirty="0"/>
            </a:br>
            <a:r>
              <a:rPr lang="it-IT" sz="2800" dirty="0"/>
              <a:t>e piccole Chiese domestiche.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Santa Famiglia di Nazareth,</a:t>
            </a:r>
            <a:br>
              <a:rPr lang="it-IT" sz="2800" dirty="0"/>
            </a:br>
            <a:r>
              <a:rPr lang="it-IT" sz="2800" dirty="0"/>
              <a:t>mai più nelle famiglie si faccia esperienza</a:t>
            </a:r>
            <a:br>
              <a:rPr lang="it-IT" sz="2800" dirty="0"/>
            </a:br>
            <a:r>
              <a:rPr lang="it-IT" sz="2800" dirty="0"/>
              <a:t>di violenza, chiusura e divisione:</a:t>
            </a:r>
            <a:br>
              <a:rPr lang="it-IT" sz="2800" dirty="0"/>
            </a:br>
            <a:r>
              <a:rPr lang="it-IT" sz="2800" dirty="0"/>
              <a:t>chiunque è stato ferito o scandalizzato</a:t>
            </a:r>
            <a:br>
              <a:rPr lang="it-IT" sz="2800" dirty="0"/>
            </a:br>
            <a:r>
              <a:rPr lang="it-IT" sz="2800" dirty="0"/>
              <a:t>conosca presto consolazione e guarigione.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Rinasca in tutti la consapevolezza</a:t>
            </a:r>
            <a:br>
              <a:rPr lang="it-IT" sz="2800" dirty="0"/>
            </a:br>
            <a:r>
              <a:rPr lang="it-IT" sz="2800" dirty="0"/>
              <a:t>del carattere sacro e inviolabile della famiglia,</a:t>
            </a:r>
            <a:br>
              <a:rPr lang="it-IT" sz="2800" dirty="0"/>
            </a:br>
            <a:r>
              <a:rPr lang="it-IT" sz="2800" dirty="0"/>
              <a:t>la sua bellezza nel progetto di Dio.</a:t>
            </a:r>
          </a:p>
          <a:p>
            <a:pPr marL="0" indent="0">
              <a:lnSpc>
                <a:spcPts val="2950"/>
              </a:lnSpc>
              <a:spcBef>
                <a:spcPts val="400"/>
              </a:spcBef>
              <a:buNone/>
            </a:pPr>
            <a:r>
              <a:rPr lang="it-IT" sz="2800" dirty="0"/>
              <a:t>Gesù, Maria e Giuseppe,</a:t>
            </a:r>
            <a:br>
              <a:rPr lang="it-IT" sz="2800" dirty="0"/>
            </a:br>
            <a:r>
              <a:rPr lang="it-IT" sz="2800" dirty="0"/>
              <a:t>ascoltate, esaudite la nostra supplica. Amen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EB25EE-6D15-EB81-1DD3-4E7B46E02277}"/>
              </a:ext>
            </a:extLst>
          </p:cNvPr>
          <p:cNvSpPr txBox="1"/>
          <p:nvPr/>
        </p:nvSpPr>
        <p:spPr>
          <a:xfrm>
            <a:off x="525234" y="5781302"/>
            <a:ext cx="6652008" cy="88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Preghiamo </a:t>
            </a:r>
            <a:b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</a:br>
            <a:r>
              <a:rPr lang="it-IT" sz="3200" spc="-15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63500">
                    <a:srgbClr val="00B050"/>
                  </a:glow>
                </a:effectLst>
                <a:latin typeface="Arrus Blk OSF BT" panose="02090805060506020404" pitchFamily="18" charset="0"/>
                <a:ea typeface="+mj-ea"/>
                <a:cs typeface="+mj-cs"/>
              </a:rPr>
              <a:t>insieme</a:t>
            </a:r>
          </a:p>
        </p:txBody>
      </p:sp>
      <p:pic>
        <p:nvPicPr>
          <p:cNvPr id="5" name="Immagine 4" descr="Immagine che contiene dipinto, arte, mitologia, vestiti&#10;&#10;Descrizione generata automaticamente">
            <a:extLst>
              <a:ext uri="{FF2B5EF4-FFF2-40B4-BE49-F238E27FC236}">
                <a16:creationId xmlns:a16="http://schemas.microsoft.com/office/drawing/2014/main" id="{C56F4CF2-48D1-CA72-ED15-0AEE61F2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8750" l="1681" r="95378">
                        <a14:foregroundMark x1="55672" y1="8000" x2="24370" y2="12875"/>
                        <a14:foregroundMark x1="24370" y1="12875" x2="16387" y2="40375"/>
                        <a14:foregroundMark x1="16387" y1="40375" x2="11555" y2="83875"/>
                        <a14:foregroundMark x1="11555" y1="83875" x2="20588" y2="96125"/>
                        <a14:foregroundMark x1="20588" y1="96125" x2="82563" y2="93500"/>
                        <a14:foregroundMark x1="82563" y1="93500" x2="89076" y2="24125"/>
                        <a14:foregroundMark x1="89076" y1="24125" x2="83220" y2="11350"/>
                        <a14:foregroundMark x1="79956" y1="8578" x2="65966" y2="5875"/>
                        <a14:foregroundMark x1="65966" y1="5875" x2="46639" y2="5625"/>
                        <a14:foregroundMark x1="27101" y1="81000" x2="50840" y2="85125"/>
                        <a14:foregroundMark x1="50840" y1="85125" x2="93908" y2="83000"/>
                        <a14:foregroundMark x1="93908" y1="83000" x2="67227" y2="93875"/>
                        <a14:foregroundMark x1="67227" y1="93875" x2="24790" y2="93500"/>
                        <a14:foregroundMark x1="24790" y1="93500" x2="30252" y2="75000"/>
                        <a14:foregroundMark x1="30252" y1="75000" x2="60504" y2="69375"/>
                        <a14:foregroundMark x1="60504" y1="69375" x2="63655" y2="48625"/>
                        <a14:foregroundMark x1="63655" y1="48625" x2="52941" y2="30625"/>
                        <a14:foregroundMark x1="52941" y1="30625" x2="55042" y2="54125"/>
                        <a14:foregroundMark x1="55042" y1="54125" x2="55252" y2="54625"/>
                        <a14:foregroundMark x1="91597" y1="96000" x2="48391" y2="96955"/>
                        <a14:foregroundMark x1="56303" y1="4000" x2="40756" y2="4000"/>
                        <a14:foregroundMark x1="40756" y1="4000" x2="10714" y2="15625"/>
                        <a14:foregroundMark x1="10714" y1="15625" x2="4412" y2="36875"/>
                        <a14:foregroundMark x1="4412" y1="36875" x2="4150" y2="42500"/>
                        <a14:foregroundMark x1="50840" y1="3000" x2="25000" y2="6625"/>
                        <a14:foregroundMark x1="25000" y1="6625" x2="22269" y2="9250"/>
                        <a14:foregroundMark x1="94748" y1="81000" x2="94748" y2="81000"/>
                        <a14:foregroundMark x1="94748" y1="64375" x2="95588" y2="95625"/>
                        <a14:foregroundMark x1="41387" y1="3000" x2="69748" y2="5250"/>
                        <a14:foregroundMark x1="14301" y1="97199" x2="30252" y2="96875"/>
                        <a14:foregroundMark x1="5672" y1="97375" x2="14173" y2="97202"/>
                        <a14:backgroundMark x1="1261" y1="80875" x2="1261" y2="77750"/>
                        <a14:backgroundMark x1="630" y1="46375" x2="630" y2="62375"/>
                        <a14:backgroundMark x1="840" y1="64875" x2="630" y2="97875"/>
                        <a14:backgroundMark x1="2311" y1="60500" x2="3782" y2="65250"/>
                        <a14:backgroundMark x1="28006" y1="99020" x2="31513" y2="98875"/>
                        <a14:backgroundMark x1="10294" y1="99750" x2="22836" y2="99233"/>
                        <a14:backgroundMark x1="31513" y1="98875" x2="66807" y2="99625"/>
                        <a14:backgroundMark x1="66807" y1="99625" x2="91387" y2="99375"/>
                        <a14:backgroundMark x1="91387" y1="99375" x2="93067" y2="99375"/>
                        <a14:backgroundMark x1="10714" y1="99750" x2="8403" y2="98875"/>
                        <a14:backgroundMark x1="10714" y1="98875" x2="12395" y2="99875"/>
                        <a14:backgroundMark x1="94748" y1="99125" x2="95588" y2="99125"/>
                        <a14:backgroundMark x1="96639" y1="98625" x2="98950" y2="99625"/>
                        <a14:backgroundMark x1="94748" y1="99000" x2="94748" y2="99000"/>
                        <a14:backgroundMark x1="94748" y1="99000" x2="94748" y2="99000"/>
                        <a14:backgroundMark x1="94748" y1="99000" x2="91176" y2="98500"/>
                        <a14:backgroundMark x1="97899" y1="99125" x2="94748" y2="98625"/>
                        <a14:backgroundMark x1="97059" y1="99000" x2="91387" y2="99125"/>
                        <a14:backgroundMark x1="83403" y1="10125" x2="81723" y2="8750"/>
                        <a14:backgroundMark x1="80882" y1="9000" x2="84244" y2="10375"/>
                        <a14:backgroundMark x1="80882" y1="9000" x2="80882" y2="9000"/>
                        <a14:backgroundMark x1="80882" y1="9000" x2="82353" y2="9625"/>
                        <a14:backgroundMark x1="84034" y1="9750" x2="80882" y2="8875"/>
                        <a14:backgroundMark x1="81092" y1="8875" x2="79622" y2="8125"/>
                        <a14:backgroundMark x1="3782" y1="42500" x2="3782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34" y="550000"/>
            <a:ext cx="3046305" cy="51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123" y="512956"/>
            <a:ext cx="7784856" cy="6211279"/>
          </a:xfrm>
        </p:spPr>
        <p:txBody>
          <a:bodyPr/>
          <a:lstStyle/>
          <a:p>
            <a:pPr marL="0" indent="0">
              <a:lnSpc>
                <a:spcPts val="3000"/>
              </a:lnSpc>
              <a:buNone/>
            </a:pP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S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ALVE </a:t>
            </a:r>
            <a:r>
              <a:rPr lang="it-IT" sz="4000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R</a:t>
            </a:r>
            <a:r>
              <a:rPr lang="it-IT" dirty="0">
                <a:ln w="127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rgbClr val="FFFF00">
                      <a:alpha val="71000"/>
                    </a:srgbClr>
                  </a:glow>
                </a:effectLst>
                <a:latin typeface="Arrus Blk OSF BT" panose="02090805060506020404" pitchFamily="18" charset="0"/>
              </a:rPr>
              <a:t>EGINA</a:t>
            </a:r>
            <a:endParaRPr lang="it-IT" dirty="0"/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Mater </a:t>
            </a:r>
            <a:r>
              <a:rPr lang="it-IT" dirty="0" err="1"/>
              <a:t>misericórdiae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vita, </a:t>
            </a:r>
            <a:r>
              <a:rPr lang="it-IT" dirty="0" err="1"/>
              <a:t>dulcédo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et </a:t>
            </a:r>
            <a:r>
              <a:rPr lang="it-IT" dirty="0" err="1"/>
              <a:t>spes</a:t>
            </a:r>
            <a:r>
              <a:rPr lang="it-IT" dirty="0"/>
              <a:t> nostra, salve.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clamámus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éxsules</a:t>
            </a:r>
            <a:r>
              <a:rPr lang="it-IT" dirty="0"/>
              <a:t> </a:t>
            </a:r>
            <a:r>
              <a:rPr lang="it-IT" dirty="0" err="1"/>
              <a:t>filii</a:t>
            </a:r>
            <a:r>
              <a:rPr lang="it-IT" dirty="0"/>
              <a:t> </a:t>
            </a:r>
            <a:r>
              <a:rPr lang="it-IT" dirty="0" err="1"/>
              <a:t>Evae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Ad te </a:t>
            </a:r>
            <a:r>
              <a:rPr lang="it-IT" dirty="0" err="1"/>
              <a:t>suspirámus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geméntes</a:t>
            </a:r>
            <a:r>
              <a:rPr lang="it-IT" dirty="0"/>
              <a:t> et </a:t>
            </a:r>
            <a:r>
              <a:rPr lang="it-IT" dirty="0" err="1"/>
              <a:t>flentes</a:t>
            </a:r>
            <a:br>
              <a:rPr lang="it-IT" dirty="0"/>
            </a:br>
            <a:r>
              <a:rPr lang="it-IT" dirty="0"/>
              <a:t>in </a:t>
            </a:r>
            <a:r>
              <a:rPr lang="it-IT" dirty="0" err="1"/>
              <a:t>hac</a:t>
            </a:r>
            <a:r>
              <a:rPr lang="it-IT" dirty="0"/>
              <a:t> </a:t>
            </a:r>
            <a:r>
              <a:rPr lang="it-IT" dirty="0" err="1"/>
              <a:t>lacrimárum</a:t>
            </a:r>
            <a:r>
              <a:rPr lang="it-IT" dirty="0"/>
              <a:t> valle.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Eia ergo, </a:t>
            </a:r>
            <a:r>
              <a:rPr lang="it-IT" dirty="0" err="1"/>
              <a:t>advocáta</a:t>
            </a:r>
            <a:r>
              <a:rPr lang="it-IT" dirty="0"/>
              <a:t> nostra, </a:t>
            </a:r>
            <a:r>
              <a:rPr lang="it-IT" dirty="0" err="1"/>
              <a:t>illos</a:t>
            </a:r>
            <a:r>
              <a:rPr lang="it-IT" dirty="0"/>
              <a:t> </a:t>
            </a:r>
            <a:r>
              <a:rPr lang="it-IT" dirty="0" err="1"/>
              <a:t>tuos</a:t>
            </a:r>
            <a:r>
              <a:rPr lang="it-IT" dirty="0"/>
              <a:t> </a:t>
            </a:r>
            <a:r>
              <a:rPr lang="it-IT" dirty="0" err="1"/>
              <a:t>misericórdes</a:t>
            </a:r>
            <a:r>
              <a:rPr lang="it-IT" dirty="0"/>
              <a:t> </a:t>
            </a:r>
            <a:r>
              <a:rPr lang="it-IT" dirty="0" err="1"/>
              <a:t>óculos</a:t>
            </a:r>
            <a:r>
              <a:rPr lang="it-IT" dirty="0"/>
              <a:t> ad nos </a:t>
            </a:r>
            <a:r>
              <a:rPr lang="it-IT" dirty="0" err="1"/>
              <a:t>convérte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Et </a:t>
            </a:r>
            <a:r>
              <a:rPr lang="it-IT" dirty="0" err="1"/>
              <a:t>Iesum</a:t>
            </a:r>
            <a:r>
              <a:rPr lang="it-IT" dirty="0"/>
              <a:t>, </a:t>
            </a:r>
            <a:r>
              <a:rPr lang="it-IT" dirty="0" err="1"/>
              <a:t>benedíctum</a:t>
            </a:r>
            <a:r>
              <a:rPr lang="it-IT" dirty="0"/>
              <a:t> </a:t>
            </a:r>
            <a:r>
              <a:rPr lang="it-IT" dirty="0" err="1"/>
              <a:t>fructum</a:t>
            </a:r>
            <a:r>
              <a:rPr lang="it-IT" dirty="0"/>
              <a:t> </a:t>
            </a:r>
            <a:r>
              <a:rPr lang="it-IT" dirty="0" err="1"/>
              <a:t>ventris</a:t>
            </a:r>
            <a:r>
              <a:rPr lang="it-IT" dirty="0"/>
              <a:t> </a:t>
            </a:r>
            <a:r>
              <a:rPr lang="it-IT" dirty="0" err="1"/>
              <a:t>tui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 err="1"/>
              <a:t>nobis</a:t>
            </a:r>
            <a:r>
              <a:rPr lang="it-IT" dirty="0"/>
              <a:t>, post hoc </a:t>
            </a:r>
            <a:r>
              <a:rPr lang="it-IT" dirty="0" err="1"/>
              <a:t>exsílium</a:t>
            </a:r>
            <a:r>
              <a:rPr lang="it-IT" dirty="0"/>
              <a:t>, </a:t>
            </a:r>
            <a:r>
              <a:rPr lang="it-IT" dirty="0" err="1"/>
              <a:t>osténde</a:t>
            </a:r>
            <a:r>
              <a:rPr lang="it-IT" dirty="0"/>
              <a:t>.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dirty="0"/>
              <a:t>O </a:t>
            </a:r>
            <a:r>
              <a:rPr lang="it-IT" dirty="0" err="1"/>
              <a:t>clemens</a:t>
            </a:r>
            <a:r>
              <a:rPr lang="it-IT" dirty="0"/>
              <a:t>, o pia, o dulcis Virgo María!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C733D7-1366-DDA7-C96C-C0642483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2061" y="403417"/>
            <a:ext cx="4594625" cy="643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8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EAA2F-CF60-76AE-9ADD-E759E6E571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8518" y="1882589"/>
            <a:ext cx="6690377" cy="2130014"/>
          </a:xfrm>
        </p:spPr>
        <p:txBody>
          <a:bodyPr/>
          <a:lstStyle/>
          <a:p>
            <a:pPr algn="l"/>
            <a:r>
              <a:rPr lang="it-IT" sz="7200" dirty="0">
                <a:solidFill>
                  <a:srgbClr val="E63541"/>
                </a:solidFill>
              </a:rPr>
              <a:t>Preghiera</a:t>
            </a:r>
            <a:br>
              <a:rPr lang="it-IT" sz="7200" dirty="0">
                <a:solidFill>
                  <a:srgbClr val="E63541"/>
                </a:solidFill>
              </a:rPr>
            </a:br>
            <a:r>
              <a:rPr lang="it-IT" dirty="0">
                <a:solidFill>
                  <a:srgbClr val="E63541"/>
                </a:solidFill>
              </a:rPr>
              <a:t>  </a:t>
            </a:r>
            <a:r>
              <a:rPr lang="it-IT" b="1" dirty="0">
                <a:solidFill>
                  <a:srgbClr val="F8CD14"/>
                </a:solidFill>
              </a:rPr>
              <a:t>del</a:t>
            </a:r>
            <a:br>
              <a:rPr lang="it-IT" b="1" dirty="0">
                <a:solidFill>
                  <a:srgbClr val="F8CD14"/>
                </a:solidFill>
              </a:rPr>
            </a:br>
            <a:r>
              <a:rPr lang="it-IT" b="1" dirty="0">
                <a:solidFill>
                  <a:srgbClr val="F8CD14"/>
                </a:solidFill>
              </a:rPr>
              <a:t> </a:t>
            </a:r>
            <a:r>
              <a:rPr lang="it-IT" sz="8000" b="1" dirty="0">
                <a:solidFill>
                  <a:srgbClr val="F8CD14"/>
                </a:solidFill>
              </a:rPr>
              <a:t> </a:t>
            </a:r>
            <a:r>
              <a:rPr lang="it-IT" b="1" dirty="0">
                <a:solidFill>
                  <a:srgbClr val="F8CD14"/>
                </a:solidFill>
              </a:rPr>
              <a:t> </a:t>
            </a:r>
            <a:r>
              <a:rPr lang="it-IT" sz="7200" b="1" dirty="0">
                <a:solidFill>
                  <a:srgbClr val="F8CD14"/>
                </a:solidFill>
              </a:rPr>
              <a:t>Vespro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76B4348-EEB3-C04B-B803-B12599AA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3048" y="5318480"/>
            <a:ext cx="9179719" cy="1138188"/>
          </a:xfrm>
        </p:spPr>
        <p:txBody>
          <a:bodyPr/>
          <a:lstStyle/>
          <a:p>
            <a:r>
              <a:rPr lang="it-IT" sz="3600" spc="300" dirty="0"/>
              <a:t>MAGGIO 2024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57E891D-14D5-D543-EFF9-FF95BDEDBEEB}"/>
              </a:ext>
            </a:extLst>
          </p:cNvPr>
          <p:cNvSpPr/>
          <p:nvPr/>
        </p:nvSpPr>
        <p:spPr>
          <a:xfrm>
            <a:off x="315836" y="304802"/>
            <a:ext cx="11592000" cy="6420464"/>
          </a:xfrm>
          <a:prstGeom prst="rect">
            <a:avLst/>
          </a:prstGeom>
          <a:noFill/>
          <a:ln w="50800">
            <a:solidFill>
              <a:srgbClr val="EB8F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914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FE976C7-F9AC-F966-A7BB-391C06B8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315836" y="573437"/>
            <a:ext cx="2704915" cy="6446488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6545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46A43458-2CF5-F05E-7A76-1E1A922D0E51}"/>
              </a:ext>
            </a:extLst>
          </p:cNvPr>
          <p:cNvSpPr/>
          <p:nvPr/>
        </p:nvSpPr>
        <p:spPr>
          <a:xfrm>
            <a:off x="5190900" y="1664458"/>
            <a:ext cx="3756606" cy="375660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Elementi grafici, logo, Carattere, grafica&#10;&#10;Descrizione generata automaticamente">
            <a:extLst>
              <a:ext uri="{FF2B5EF4-FFF2-40B4-BE49-F238E27FC236}">
                <a16:creationId xmlns:a16="http://schemas.microsoft.com/office/drawing/2014/main" id="{515A1AA7-5A25-18EF-4660-1DE245AA0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1" t="552" r="-3715" b="19418"/>
          <a:stretch/>
        </p:blipFill>
        <p:spPr>
          <a:xfrm>
            <a:off x="5424579" y="1716087"/>
            <a:ext cx="3289248" cy="3335296"/>
          </a:xfrm>
          <a:prstGeom prst="flowChartConnector">
            <a:avLst/>
          </a:prstGeom>
          <a:effectLst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86654D2-609E-E1D3-D936-5823CDEF4CF8}"/>
              </a:ext>
            </a:extLst>
          </p:cNvPr>
          <p:cNvSpPr/>
          <p:nvPr/>
        </p:nvSpPr>
        <p:spPr>
          <a:xfrm rot="20328505">
            <a:off x="4849009" y="1178475"/>
            <a:ext cx="5723776" cy="80570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3179687"/>
              </a:avLst>
            </a:prstTxWarp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 JULIAN" panose="02000000000000000000" pitchFamily="2" charset="0"/>
              </a:rPr>
              <a:t>Preghiera per il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322E9C-D2CA-6337-06FD-C6213DEDA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b="-3941"/>
          <a:stretch/>
        </p:blipFill>
        <p:spPr>
          <a:xfrm>
            <a:off x="404114" y="975487"/>
            <a:ext cx="2392873" cy="5702814"/>
          </a:xfrm>
          <a:prstGeom prst="flowChartProcess">
            <a:avLst/>
          </a:prstGeom>
        </p:spPr>
      </p:pic>
    </p:spTree>
    <p:extLst>
      <p:ext uri="{BB962C8B-B14F-4D97-AF65-F5344CB8AC3E}">
        <p14:creationId xmlns:p14="http://schemas.microsoft.com/office/powerpoint/2010/main" val="10187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220" y="1053296"/>
            <a:ext cx="7838376" cy="5388552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/>
              <a:t>Otteneteci di amarvi con lo stesso amore </a:t>
            </a:r>
            <a:br>
              <a:rPr lang="it-IT" dirty="0"/>
            </a:br>
            <a:r>
              <a:rPr lang="it-IT" dirty="0"/>
              <a:t>con il quale Gesù vi ha amato qui in terra.</a:t>
            </a:r>
          </a:p>
          <a:p>
            <a:pPr marL="0" indent="0">
              <a:buNone/>
            </a:pPr>
            <a:r>
              <a:rPr lang="it-IT" dirty="0"/>
              <a:t>Proteggete le nostre famiglie. </a:t>
            </a:r>
            <a:br>
              <a:rPr lang="it-IT" dirty="0"/>
            </a:br>
            <a:r>
              <a:rPr lang="it-IT" dirty="0"/>
              <a:t>Difendeteci da ogni pericolo e da ogni male.</a:t>
            </a:r>
          </a:p>
          <a:p>
            <a:pPr marL="0" indent="0">
              <a:buNone/>
            </a:pPr>
            <a:r>
              <a:rPr lang="it-IT" dirty="0"/>
              <a:t>Accrescete la nostra fede. </a:t>
            </a:r>
            <a:br>
              <a:rPr lang="it-IT" dirty="0"/>
            </a:br>
            <a:r>
              <a:rPr lang="it-IT" dirty="0"/>
              <a:t>Custoditeci nella fedeltà alla nostra vocazione </a:t>
            </a:r>
            <a:br>
              <a:rPr lang="it-IT" dirty="0"/>
            </a:br>
            <a:r>
              <a:rPr lang="it-IT" dirty="0"/>
              <a:t>e alla nostra missione: fateci santi. </a:t>
            </a:r>
          </a:p>
          <a:p>
            <a:pPr marL="0" indent="0">
              <a:buNone/>
            </a:pPr>
            <a:r>
              <a:rPr lang="it-IT" dirty="0"/>
              <a:t>Al termine di questa vita, </a:t>
            </a:r>
            <a:br>
              <a:rPr lang="it-IT" dirty="0"/>
            </a:br>
            <a:r>
              <a:rPr lang="it-IT" dirty="0"/>
              <a:t>accoglieteci con voi in Cielo, dove già regnate con Cristo nella gloria eterna. Amen. </a:t>
            </a:r>
            <a:r>
              <a:rPr lang="it-IT" sz="28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B5FF4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563C9D-65A9-E781-7826-20E1C8071A59}"/>
              </a:ext>
            </a:extLst>
          </p:cNvPr>
          <p:cNvSpPr txBox="1"/>
          <p:nvPr/>
        </p:nvSpPr>
        <p:spPr>
          <a:xfrm>
            <a:off x="5868144" y="6050370"/>
            <a:ext cx="5977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28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>
                    <a:alpha val="50000"/>
                  </a:srgbClr>
                </a:solidFill>
                <a:latin typeface="Arrus Blk OSF BT" panose="02090805060506020404" pitchFamily="18" charset="0"/>
                <a:ea typeface="+mj-ea"/>
                <a:cs typeface="+mj-cs"/>
              </a:rPr>
              <a:t>Consacrazione ai Santi Sposi</a:t>
            </a:r>
          </a:p>
        </p:txBody>
      </p:sp>
      <p:pic>
        <p:nvPicPr>
          <p:cNvPr id="5" name="Immagine 4" descr="Immagine che contiene Viso umano, vestiti, persona, Profeta&#10;&#10;Descrizione generata automaticamente">
            <a:extLst>
              <a:ext uri="{FF2B5EF4-FFF2-40B4-BE49-F238E27FC236}">
                <a16:creationId xmlns:a16="http://schemas.microsoft.com/office/drawing/2014/main" id="{3B8B65F6-A5C0-0F65-1C2E-9D4A21879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7" b="97294" l="6132" r="97799">
                        <a14:foregroundMark x1="37421" y1="15129" x2="39937" y2="5289"/>
                        <a14:foregroundMark x1="39937" y1="5289" x2="49843" y2="12300"/>
                        <a14:foregroundMark x1="49843" y1="12300" x2="49843" y2="13284"/>
                        <a14:foregroundMark x1="11321" y1="76015" x2="12107" y2="98401"/>
                        <a14:foregroundMark x1="12107" y1="98401" x2="30346" y2="92251"/>
                        <a14:foregroundMark x1="30346" y1="92251" x2="63365" y2="94096"/>
                        <a14:foregroundMark x1="63365" y1="94096" x2="86478" y2="89299"/>
                        <a14:foregroundMark x1="86478" y1="89299" x2="91509" y2="63838"/>
                        <a14:foregroundMark x1="93553" y1="61624" x2="97799" y2="78967"/>
                        <a14:foregroundMark x1="81918" y1="98032" x2="19654" y2="95080"/>
                        <a14:foregroundMark x1="19654" y1="95080" x2="17767" y2="95572"/>
                        <a14:foregroundMark x1="6132" y1="97294" x2="23585" y2="88438"/>
                        <a14:foregroundMark x1="23585" y1="88438" x2="39308" y2="74539"/>
                        <a14:foregroundMark x1="39308" y1="74539" x2="36635" y2="58057"/>
                        <a14:foregroundMark x1="36635" y1="58057" x2="34277" y2="85117"/>
                        <a14:foregroundMark x1="41352" y1="4920" x2="50629" y2="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38" y="1053296"/>
            <a:ext cx="4083685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53" y="2522373"/>
            <a:ext cx="4723675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400" dirty="0">
                <a:solidFill>
                  <a:srgbClr val="C00000"/>
                </a:solidFill>
              </a:rPr>
              <a:t>Il Matrimonio.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1028210" y="809625"/>
            <a:ext cx="4723675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Prima Meditazione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b="1543"/>
          <a:stretch/>
        </p:blipFill>
        <p:spPr>
          <a:xfrm>
            <a:off x="7576240" y="964778"/>
            <a:ext cx="4003534" cy="4974770"/>
          </a:xfrm>
          <a:prstGeom prst="flowChartConnector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959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AA0F2372-263B-E543-471B-A208C575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342" y="1709057"/>
            <a:ext cx="8321041" cy="4437098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8CD14"/>
                </a:highlight>
              </a:rPr>
              <a:t>E</a:t>
            </a:r>
            <a:r>
              <a:rPr lang="it-IT" dirty="0"/>
              <a:t>d egli rispose: «Non avete letto che il Creatore </a:t>
            </a:r>
            <a:br>
              <a:rPr lang="it-IT" dirty="0"/>
            </a:br>
            <a:r>
              <a:rPr lang="it-IT" dirty="0"/>
              <a:t>da principio li creò maschio e femmina e disse: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Per questo l'uomo lascerà suo padre e sua madre </a:t>
            </a:r>
            <a:br>
              <a:rPr lang="it-IT" dirty="0"/>
            </a:br>
            <a:r>
              <a:rPr lang="it-IT" dirty="0"/>
              <a:t>e si unirà a sua moglie </a:t>
            </a:r>
            <a:br>
              <a:rPr lang="it-IT" dirty="0"/>
            </a:br>
            <a:r>
              <a:rPr lang="it-IT" dirty="0"/>
              <a:t>e i due saranno una carne sola?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t-IT" dirty="0"/>
              <a:t>Così che non sono più due, ma una carne sola. Quello dunque che Dio ha congiunto, </a:t>
            </a:r>
            <a:br>
              <a:rPr lang="it-IT" dirty="0"/>
            </a:br>
            <a:r>
              <a:rPr lang="it-IT" dirty="0"/>
              <a:t>l'uomo non lo separi». </a:t>
            </a:r>
            <a:r>
              <a:rPr lang="it-IT" sz="24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9" name="Immagine 8" descr="Immagine che contiene dipinto, vestiti, arte, mitologia&#10;&#10;Descrizione generata automaticamente">
            <a:extLst>
              <a:ext uri="{FF2B5EF4-FFF2-40B4-BE49-F238E27FC236}">
                <a16:creationId xmlns:a16="http://schemas.microsoft.com/office/drawing/2014/main" id="{FA923016-7149-25F7-707D-8B582DE2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4" r="26053"/>
          <a:stretch/>
        </p:blipFill>
        <p:spPr>
          <a:xfrm>
            <a:off x="8996947" y="958907"/>
            <a:ext cx="2934714" cy="4849791"/>
          </a:xfrm>
          <a:prstGeom prst="flowChartConnector">
            <a:avLst/>
          </a:prstGeom>
          <a:effectLst>
            <a:softEdge rad="889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F299EA-F36D-CBB1-927C-999A14FD3706}"/>
              </a:ext>
            </a:extLst>
          </p:cNvPr>
          <p:cNvSpPr txBox="1"/>
          <p:nvPr/>
        </p:nvSpPr>
        <p:spPr>
          <a:xfrm>
            <a:off x="1609362" y="873770"/>
            <a:ext cx="7247301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>
                <a:tab pos="7445375" algn="r"/>
              </a:tabLst>
              <a:defRPr/>
            </a:pPr>
            <a:r>
              <a:rPr kumimoji="0" 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Dal Vangelo secondo Matteo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	(19,4-6)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543" y="670246"/>
            <a:ext cx="7836059" cy="5724209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3600" dirty="0">
                <a:solidFill>
                  <a:srgbClr val="FF0000"/>
                </a:solidFill>
                <a:highlight>
                  <a:srgbClr val="FFFF00"/>
                </a:highlight>
              </a:rPr>
              <a:t>C</a:t>
            </a:r>
            <a:r>
              <a:rPr lang="it-IT" sz="2600" dirty="0">
                <a:solidFill>
                  <a:prstClr val="black"/>
                </a:solidFill>
              </a:rPr>
              <a:t>hiediamo l’intercessione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Maria Vergine e di San Giuseppe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i nostri giovani e le coppie conviventi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sentano la chiamata al matrimonio cristiano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rispondano accogliendo il Sacramento,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vivendolo e cercando in esso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di progredire nella vita cristiana.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 tutti matrimoni già celebrati,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gli sposi siano uniti nella fedeltà, nell’amore,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nel perdono e nell’umiltà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che cerca sempre il bene dell’altro.</a:t>
            </a:r>
          </a:p>
          <a:p>
            <a:pPr marL="0" lvl="0" indent="0">
              <a:lnSpc>
                <a:spcPts val="2900"/>
              </a:lnSpc>
              <a:spcBef>
                <a:spcPts val="400"/>
              </a:spcBef>
              <a:buClr>
                <a:srgbClr val="ED7D31">
                  <a:lumMod val="75000"/>
                </a:srgbClr>
              </a:buClr>
              <a:buNone/>
            </a:pPr>
            <a:r>
              <a:rPr lang="it-IT" sz="2600" dirty="0">
                <a:solidFill>
                  <a:prstClr val="black"/>
                </a:solidFill>
              </a:rPr>
              <a:t>Preghiamo per tutti coloro che vivono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esperienze di difficoltà o fallimento del matrimonio,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perché sappiano chiedere perdono a Dio </a:t>
            </a:r>
            <a:br>
              <a:rPr lang="it-IT" sz="2600" dirty="0">
                <a:solidFill>
                  <a:prstClr val="black"/>
                </a:solidFill>
              </a:rPr>
            </a:br>
            <a:r>
              <a:rPr lang="it-IT" sz="2600" dirty="0">
                <a:solidFill>
                  <a:prstClr val="black"/>
                </a:solidFill>
              </a:rPr>
              <a:t>e perdonarsi vicendevolmente. </a:t>
            </a:r>
            <a:r>
              <a:rPr lang="it-IT" sz="2600" dirty="0">
                <a:solidFill>
                  <a:srgbClr val="00B050"/>
                </a:solidFill>
                <a:latin typeface="Franklin Gothic Medium" panose="020B0603020102020204" pitchFamily="34" charset="0"/>
              </a:rPr>
              <a:t>■</a:t>
            </a:r>
            <a:endParaRPr lang="it-IT" sz="2600" dirty="0">
              <a:solidFill>
                <a:srgbClr val="00B050"/>
              </a:solidFill>
            </a:endParaRPr>
          </a:p>
        </p:txBody>
      </p:sp>
      <p:sp>
        <p:nvSpPr>
          <p:cNvPr id="2" name="Titolo 5">
            <a:extLst>
              <a:ext uri="{FF2B5EF4-FFF2-40B4-BE49-F238E27FC236}">
                <a16:creationId xmlns:a16="http://schemas.microsoft.com/office/drawing/2014/main" id="{AB3CAF54-2C80-48D6-F910-49DC76C15625}"/>
              </a:ext>
            </a:extLst>
          </p:cNvPr>
          <p:cNvSpPr txBox="1">
            <a:spLocks/>
          </p:cNvSpPr>
          <p:nvPr/>
        </p:nvSpPr>
        <p:spPr>
          <a:xfrm>
            <a:off x="1574157" y="579170"/>
            <a:ext cx="3938288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ts val="4560"/>
              </a:lnSpc>
              <a:spcBef>
                <a:spcPts val="1000"/>
              </a:spcBef>
            </a:pPr>
            <a:r>
              <a:rPr lang="it-IT" sz="3200" i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00B050"/>
                </a:solidFill>
              </a:rPr>
              <a:t>Rilessione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Immagine 3" descr="Immagine che contiene dipinto, Viso umano, vestiti, persona&#10;&#10;Descrizione generata automaticamente">
            <a:extLst>
              <a:ext uri="{FF2B5EF4-FFF2-40B4-BE49-F238E27FC236}">
                <a16:creationId xmlns:a16="http://schemas.microsoft.com/office/drawing/2014/main" id="{C63BB2EE-39B8-1143-5815-DE7CD53F9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-511" r="-909" b="511"/>
          <a:stretch/>
        </p:blipFill>
        <p:spPr>
          <a:xfrm flipH="1">
            <a:off x="259828" y="1666755"/>
            <a:ext cx="3446985" cy="453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B8FF6CE-C155-9CE9-5CCE-AEA4CBF73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41" y="2024920"/>
            <a:ext cx="4723675" cy="1485043"/>
          </a:xfrm>
        </p:spPr>
        <p:txBody>
          <a:bodyPr anchor="ctr" anchorCtr="0"/>
          <a:lstStyle/>
          <a:p>
            <a:pPr algn="r">
              <a:lnSpc>
                <a:spcPts val="4600"/>
              </a:lnSpc>
              <a:spcBef>
                <a:spcPts val="1000"/>
              </a:spcBef>
            </a:pPr>
            <a:r>
              <a:rPr lang="it-IT" sz="4000" dirty="0">
                <a:solidFill>
                  <a:srgbClr val="C00000"/>
                </a:solidFill>
              </a:rPr>
              <a:t>Il Matrimonio.</a:t>
            </a:r>
          </a:p>
        </p:txBody>
      </p:sp>
      <p:sp>
        <p:nvSpPr>
          <p:cNvPr id="4" name="Titolo 5">
            <a:extLst>
              <a:ext uri="{FF2B5EF4-FFF2-40B4-BE49-F238E27FC236}">
                <a16:creationId xmlns:a16="http://schemas.microsoft.com/office/drawing/2014/main" id="{C0D2A8D9-173E-5B50-2241-44795C6BD091}"/>
              </a:ext>
            </a:extLst>
          </p:cNvPr>
          <p:cNvSpPr txBox="1">
            <a:spLocks/>
          </p:cNvSpPr>
          <p:nvPr/>
        </p:nvSpPr>
        <p:spPr>
          <a:xfrm>
            <a:off x="381964" y="5771815"/>
            <a:ext cx="4340507" cy="460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r">
              <a:lnSpc>
                <a:spcPts val="4560"/>
              </a:lnSpc>
              <a:spcBef>
                <a:spcPts val="1000"/>
              </a:spcBef>
            </a:pPr>
            <a:r>
              <a:rPr lang="it-IT" sz="3200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Prima Meditazione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A853C3-8147-E4E6-75F8-F814CE3F10FF}"/>
              </a:ext>
            </a:extLst>
          </p:cNvPr>
          <p:cNvSpPr txBox="1"/>
          <p:nvPr/>
        </p:nvSpPr>
        <p:spPr>
          <a:xfrm>
            <a:off x="6015369" y="5090859"/>
            <a:ext cx="3483551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7966" rtl="0" eaLnBrk="1" fontAlgn="auto" latinLnBrk="0" hangingPunct="1">
              <a:lnSpc>
                <a:spcPts val="3273"/>
              </a:lnSpc>
              <a:spcBef>
                <a:spcPts val="800"/>
              </a:spcBef>
              <a:spcAft>
                <a:spcPts val="0"/>
              </a:spcAft>
              <a:buClr>
                <a:srgbClr val="ED7D31">
                  <a:lumMod val="75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Padre Nostro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10 Ave Maria </a:t>
            </a:r>
            <a:b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</a:br>
            <a:r>
              <a:rPr kumimoji="0" lang="it-IT" sz="32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Gloria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5AC3446-9A24-2CE0-641E-0B7FDB12F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b="6894"/>
          <a:stretch/>
        </p:blipFill>
        <p:spPr>
          <a:xfrm>
            <a:off x="5246216" y="587509"/>
            <a:ext cx="4003534" cy="4359864"/>
          </a:xfrm>
          <a:prstGeom prst="star10">
            <a:avLst>
              <a:gd name="adj" fmla="val 39911"/>
              <a:gd name="hf" fmla="val 105146"/>
            </a:avLst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578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0F5A2C-B4CC-5DB8-9366-E105921E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152" y="809625"/>
            <a:ext cx="10594268" cy="5558583"/>
          </a:xfrm>
          <a:solidFill>
            <a:schemeClr val="bg1">
              <a:alpha val="44000"/>
            </a:schemeClr>
          </a:solidFill>
        </p:spPr>
        <p:txBody>
          <a:bodyPr/>
          <a:lstStyle/>
          <a:p>
            <a:pPr marL="4214813" indent="0">
              <a:lnSpc>
                <a:spcPts val="3600"/>
              </a:lnSpc>
              <a:spcBef>
                <a:spcPts val="24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Lodato sempre sia 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il SS. Nome di Gesù, Giuseppe e Maria; </a:t>
            </a:r>
          </a:p>
          <a:p>
            <a:pPr marL="4214813" indent="0">
              <a:lnSpc>
                <a:spcPts val="3600"/>
              </a:lnSpc>
              <a:spcBef>
                <a:spcPts val="1200"/>
              </a:spcBef>
              <a:buNone/>
              <a:tabLst>
                <a:tab pos="4214813" algn="l"/>
              </a:tabLst>
            </a:pPr>
            <a:r>
              <a:rPr lang="it-IT" sz="3200" b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Gesù mio,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perdona le nostre colpe,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preservaci dal fuoco dell'inferno,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porta in cielo tutte le anime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specialmente le più bisognose </a:t>
            </a:r>
            <a:br>
              <a:rPr lang="it-IT" b="1" dirty="0">
                <a:latin typeface="Franklin Gothic Medium" panose="020B0603020102020204" pitchFamily="34" charset="0"/>
              </a:rPr>
            </a:br>
            <a:r>
              <a:rPr lang="it-IT" b="1" dirty="0">
                <a:latin typeface="Franklin Gothic Medium" panose="020B0603020102020204" pitchFamily="34" charset="0"/>
              </a:rPr>
              <a:t>della tua misericordia; </a:t>
            </a:r>
            <a:br>
              <a:rPr lang="it-IT" dirty="0"/>
            </a:b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BAD7B95-0D12-F945-6174-9D93AFE9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7" b="11537"/>
          <a:stretch/>
        </p:blipFill>
        <p:spPr>
          <a:xfrm>
            <a:off x="693648" y="1341578"/>
            <a:ext cx="4081069" cy="3965598"/>
          </a:xfrm>
          <a:prstGeom prst="flowChartConnector">
            <a:avLst/>
          </a:prstGeom>
          <a:solidFill>
            <a:srgbClr val="3D4849"/>
          </a:solidFill>
        </p:spPr>
      </p:pic>
      <p:sp>
        <p:nvSpPr>
          <p:cNvPr id="2" name="Titolo 5">
            <a:extLst>
              <a:ext uri="{FF2B5EF4-FFF2-40B4-BE49-F238E27FC236}">
                <a16:creationId xmlns:a16="http://schemas.microsoft.com/office/drawing/2014/main" id="{BB69D6C5-0A5C-A8E1-A0B7-2978F7C8255A}"/>
              </a:ext>
            </a:extLst>
          </p:cNvPr>
          <p:cNvSpPr txBox="1">
            <a:spLocks/>
          </p:cNvSpPr>
          <p:nvPr/>
        </p:nvSpPr>
        <p:spPr>
          <a:xfrm>
            <a:off x="5330840" y="4809462"/>
            <a:ext cx="8502878" cy="16424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rgbClr val="0070C0"/>
                </a:solidFill>
                <a:latin typeface="Arrus Blk OSF BT" panose="02090805060506020404" pitchFamily="18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San Giuseppe,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Sposo di Maria Vergine, </a:t>
            </a:r>
            <a:b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</a:br>
            <a:r>
              <a:rPr lang="it-IT" sz="3000" dirty="0">
                <a:ln>
                  <a:solidFill>
                    <a:srgbClr val="0070C0"/>
                  </a:solidFill>
                </a:ln>
                <a:solidFill>
                  <a:srgbClr val="3243B3"/>
                </a:solidFill>
              </a:rPr>
              <a:t>custodisci le nostre famiglie.</a:t>
            </a:r>
          </a:p>
        </p:txBody>
      </p:sp>
    </p:spTree>
    <p:extLst>
      <p:ext uri="{BB962C8B-B14F-4D97-AF65-F5344CB8AC3E}">
        <p14:creationId xmlns:p14="http://schemas.microsoft.com/office/powerpoint/2010/main" val="31780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1816</TotalTime>
  <Words>2179</Words>
  <Application>Microsoft Office PowerPoint</Application>
  <PresentationFormat>Personalizzato</PresentationFormat>
  <Paragraphs>123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37</vt:i4>
      </vt:variant>
    </vt:vector>
  </HeadingPairs>
  <TitlesOfParts>
    <vt:vector size="46" baseType="lpstr">
      <vt:lpstr>Wingdings</vt:lpstr>
      <vt:lpstr>AR JULIAN</vt:lpstr>
      <vt:lpstr>Franklin Gothic Medium</vt:lpstr>
      <vt:lpstr>Franklin Gothic Demi</vt:lpstr>
      <vt:lpstr>Arial</vt:lpstr>
      <vt:lpstr>Calibri</vt:lpstr>
      <vt:lpstr>Arrus Blk OSF BT</vt:lpstr>
      <vt:lpstr>Tema di Office</vt:lpstr>
      <vt:lpstr>1_Tema di Office</vt:lpstr>
      <vt:lpstr>ROSARIO   PER LE         FAMIGLIE</vt:lpstr>
      <vt:lpstr>Presentazione standard di PowerPoint</vt:lpstr>
      <vt:lpstr>Presentazione standard di PowerPoint</vt:lpstr>
      <vt:lpstr>Presentazione standard di PowerPoint</vt:lpstr>
      <vt:lpstr>Il Matrimonio.</vt:lpstr>
      <vt:lpstr>Presentazione standard di PowerPoint</vt:lpstr>
      <vt:lpstr>Presentazione standard di PowerPoint</vt:lpstr>
      <vt:lpstr>Il Matrimonio.</vt:lpstr>
      <vt:lpstr>Presentazione standard di PowerPoint</vt:lpstr>
      <vt:lpstr>Presentazione standard di PowerPoint</vt:lpstr>
      <vt:lpstr>La nascita  dei Figli.</vt:lpstr>
      <vt:lpstr>Presentazione standard di PowerPoint</vt:lpstr>
      <vt:lpstr>Presentazione standard di PowerPoint</vt:lpstr>
      <vt:lpstr>La nascita  dei Figli.</vt:lpstr>
      <vt:lpstr>Presentazione standard di PowerPoint</vt:lpstr>
      <vt:lpstr>Presentazione standard di PowerPoint</vt:lpstr>
      <vt:lpstr>Le difficoltà  e i pericoli.</vt:lpstr>
      <vt:lpstr>Presentazione standard di PowerPoint</vt:lpstr>
      <vt:lpstr>Presentazione standard di PowerPoint</vt:lpstr>
      <vt:lpstr>Le difficoltà  e i pericoli.</vt:lpstr>
      <vt:lpstr>Presentazione standard di PowerPoint</vt:lpstr>
      <vt:lpstr>Presentazione standard di PowerPoint</vt:lpstr>
      <vt:lpstr>Il Vivere Quotidiano.</vt:lpstr>
      <vt:lpstr>Presentazione standard di PowerPoint</vt:lpstr>
      <vt:lpstr>Presentazione standard di PowerPoint</vt:lpstr>
      <vt:lpstr>Il Vivere Quotidiano.</vt:lpstr>
      <vt:lpstr>Presentazione standard di PowerPoint</vt:lpstr>
      <vt:lpstr>Presentazione standard di PowerPoint</vt:lpstr>
      <vt:lpstr>La Vita nel Tempo dell’Anzianità  e del Distacco.</vt:lpstr>
      <vt:lpstr>Presentazione standard di PowerPoint</vt:lpstr>
      <vt:lpstr>Presentazione standard di PowerPoint</vt:lpstr>
      <vt:lpstr>La Vita nel Tempo dell’Anzianità  e del Distacco.</vt:lpstr>
      <vt:lpstr>Presentazione standard di PowerPoint</vt:lpstr>
      <vt:lpstr>Presentazione standard di PowerPoint</vt:lpstr>
      <vt:lpstr>Presentazione standard di PowerPoint</vt:lpstr>
      <vt:lpstr>Preghiera   del    Vespro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82</cp:revision>
  <dcterms:created xsi:type="dcterms:W3CDTF">2024-04-27T06:42:18Z</dcterms:created>
  <dcterms:modified xsi:type="dcterms:W3CDTF">2024-05-30T16:41:39Z</dcterms:modified>
</cp:coreProperties>
</file>